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6" r:id="rId1"/>
  </p:sldMasterIdLst>
  <p:notesMasterIdLst>
    <p:notesMasterId r:id="rId26"/>
  </p:notesMasterIdLst>
  <p:sldIdLst>
    <p:sldId id="256" r:id="rId2"/>
    <p:sldId id="257" r:id="rId3"/>
    <p:sldId id="270" r:id="rId4"/>
    <p:sldId id="292" r:id="rId5"/>
    <p:sldId id="274" r:id="rId6"/>
    <p:sldId id="293" r:id="rId7"/>
    <p:sldId id="283" r:id="rId8"/>
    <p:sldId id="294" r:id="rId9"/>
    <p:sldId id="284" r:id="rId10"/>
    <p:sldId id="295" r:id="rId11"/>
    <p:sldId id="285" r:id="rId12"/>
    <p:sldId id="296" r:id="rId13"/>
    <p:sldId id="286" r:id="rId14"/>
    <p:sldId id="297" r:id="rId15"/>
    <p:sldId id="287" r:id="rId16"/>
    <p:sldId id="298" r:id="rId17"/>
    <p:sldId id="288" r:id="rId18"/>
    <p:sldId id="299" r:id="rId19"/>
    <p:sldId id="289" r:id="rId20"/>
    <p:sldId id="300" r:id="rId21"/>
    <p:sldId id="290" r:id="rId22"/>
    <p:sldId id="301" r:id="rId23"/>
    <p:sldId id="291" r:id="rId24"/>
    <p:sldId id="277"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51"/>
    <p:restoredTop sz="86383"/>
  </p:normalViewPr>
  <p:slideViewPr>
    <p:cSldViewPr snapToGrid="0" snapToObjects="1">
      <p:cViewPr>
        <p:scale>
          <a:sx n="120" d="100"/>
          <a:sy n="120" d="100"/>
        </p:scale>
        <p:origin x="104" y="42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Users/walt/Desktop/Graphs/2m.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spc="100" baseline="0">
                <a:solidFill>
                  <a:prstClr val="white">
                    <a:lumMod val="95000"/>
                  </a:prstClr>
                </a:solidFill>
                <a:effectLst>
                  <a:outerShdw blurRad="50800" dist="38100" dir="5400000" algn="t" rotWithShape="0">
                    <a:prstClr val="black">
                      <a:alpha val="40000"/>
                    </a:prstClr>
                  </a:outerShdw>
                </a:effectLst>
                <a:latin typeface="+mn-lt"/>
                <a:ea typeface="+mn-ea"/>
                <a:cs typeface="+mn-cs"/>
              </a:defRPr>
            </a:pPr>
            <a:r>
              <a:rPr lang="en-US" sz="1800" baseline="0" dirty="0">
                <a:effectLst/>
              </a:rPr>
              <a:t>All Beacon Scans</a:t>
            </a:r>
            <a:endParaRPr lang="en-GB" dirty="0">
              <a:effectLst/>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spc="100" baseline="0">
              <a:solidFill>
                <a:prstClr val="white">
                  <a:lumMod val="95000"/>
                </a:prst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'All Beacon Scans'!$A$2</c:f>
              <c:strCache>
                <c:ptCount val="1"/>
                <c:pt idx="0">
                  <c:v>Estimote</c:v>
                </c:pt>
              </c:strCache>
            </c:strRef>
          </c:tx>
          <c:spPr>
            <a:ln w="34925" cap="rnd">
              <a:solidFill>
                <a:schemeClr val="accent1"/>
              </a:solidFill>
              <a:round/>
            </a:ln>
            <a:effectLst>
              <a:outerShdw blurRad="57150" dist="19050" dir="5400000" algn="ctr" rotWithShape="0">
                <a:srgbClr val="000000">
                  <a:alpha val="63000"/>
                </a:srgbClr>
              </a:outerShdw>
            </a:effectLst>
          </c:spPr>
          <c:marker>
            <c:symbol val="circle"/>
            <c:size val="6"/>
            <c:spPr>
              <a:blipFill rotWithShape="1">
                <a:blip xmlns:r="http://schemas.openxmlformats.org/officeDocument/2006/relationships" r:embed="rId3">
                  <a:duotone>
                    <a:schemeClr val="accent1">
                      <a:tint val="98000"/>
                      <a:lumMod val="102000"/>
                    </a:schemeClr>
                    <a:schemeClr val="accent1">
                      <a:shade val="98000"/>
                      <a:lumMod val="98000"/>
                    </a:schemeClr>
                  </a:duotone>
                </a:blip>
                <a:tile tx="0" ty="0" sx="100000" sy="100000" flip="none" algn="tl"/>
              </a:blipFill>
              <a:ln w="9525">
                <a:solidFill>
                  <a:schemeClr val="accent1"/>
                </a:solidFill>
                <a:round/>
              </a:ln>
              <a:effectLst>
                <a:outerShdw blurRad="57150" dist="19050" dir="5400000" algn="ctr" rotWithShape="0">
                  <a:srgbClr val="000000">
                    <a:alpha val="63000"/>
                  </a:srgbClr>
                </a:outerShdw>
              </a:effectLst>
            </c:spPr>
          </c:marker>
          <c:cat>
            <c:strRef>
              <c:f>'All Beacon Scans'!$B$1:$J$1</c:f>
              <c:strCache>
                <c:ptCount val="9"/>
                <c:pt idx="0">
                  <c:v>1cm</c:v>
                </c:pt>
                <c:pt idx="1">
                  <c:v>10cm</c:v>
                </c:pt>
                <c:pt idx="2">
                  <c:v>20cm</c:v>
                </c:pt>
                <c:pt idx="3">
                  <c:v>30cm</c:v>
                </c:pt>
                <c:pt idx="4">
                  <c:v>40cm</c:v>
                </c:pt>
                <c:pt idx="5">
                  <c:v>50cm</c:v>
                </c:pt>
                <c:pt idx="6">
                  <c:v>1m</c:v>
                </c:pt>
                <c:pt idx="7">
                  <c:v>2m</c:v>
                </c:pt>
                <c:pt idx="8">
                  <c:v>3m</c:v>
                </c:pt>
              </c:strCache>
            </c:strRef>
          </c:cat>
          <c:val>
            <c:numRef>
              <c:f>'All Beacon Scans'!$B$2:$J$2</c:f>
              <c:numCache>
                <c:formatCode>General</c:formatCode>
                <c:ptCount val="9"/>
                <c:pt idx="0">
                  <c:v>-83</c:v>
                </c:pt>
                <c:pt idx="1">
                  <c:v>-80</c:v>
                </c:pt>
                <c:pt idx="2">
                  <c:v>-85</c:v>
                </c:pt>
                <c:pt idx="3">
                  <c:v>-81</c:v>
                </c:pt>
                <c:pt idx="4">
                  <c:v>-84</c:v>
                </c:pt>
                <c:pt idx="5">
                  <c:v>-81</c:v>
                </c:pt>
                <c:pt idx="6">
                  <c:v>-76</c:v>
                </c:pt>
                <c:pt idx="7">
                  <c:v>-86</c:v>
                </c:pt>
                <c:pt idx="8">
                  <c:v>-85</c:v>
                </c:pt>
              </c:numCache>
            </c:numRef>
          </c:val>
          <c:smooth val="0"/>
          <c:extLst>
            <c:ext xmlns:c16="http://schemas.microsoft.com/office/drawing/2014/chart" uri="{C3380CC4-5D6E-409C-BE32-E72D297353CC}">
              <c16:uniqueId val="{00000000-40E0-474C-BE0C-FD0CE20B1706}"/>
            </c:ext>
          </c:extLst>
        </c:ser>
        <c:ser>
          <c:idx val="1"/>
          <c:order val="1"/>
          <c:tx>
            <c:strRef>
              <c:f>'All Beacon Scans'!$A$3</c:f>
              <c:strCache>
                <c:ptCount val="1"/>
                <c:pt idx="0">
                  <c:v>Disk</c:v>
                </c:pt>
              </c:strCache>
            </c:strRef>
          </c:tx>
          <c:spPr>
            <a:ln w="34925" cap="rnd">
              <a:solidFill>
                <a:schemeClr val="accent2"/>
              </a:solidFill>
              <a:round/>
            </a:ln>
            <a:effectLst>
              <a:outerShdw blurRad="57150" dist="19050" dir="5400000" algn="ctr" rotWithShape="0">
                <a:srgbClr val="000000">
                  <a:alpha val="63000"/>
                </a:srgbClr>
              </a:outerShdw>
            </a:effectLst>
          </c:spPr>
          <c:marker>
            <c:symbol val="circle"/>
            <c:size val="6"/>
            <c:spPr>
              <a:blipFill rotWithShape="1">
                <a:blip xmlns:r="http://schemas.openxmlformats.org/officeDocument/2006/relationships" r:embed="rId3">
                  <a:duotone>
                    <a:schemeClr val="accent2">
                      <a:tint val="98000"/>
                      <a:lumMod val="102000"/>
                    </a:schemeClr>
                    <a:schemeClr val="accent2">
                      <a:shade val="98000"/>
                      <a:lumMod val="98000"/>
                    </a:schemeClr>
                  </a:duotone>
                </a:blip>
                <a:tile tx="0" ty="0" sx="100000" sy="100000" flip="none" algn="tl"/>
              </a:blipFill>
              <a:ln w="9525">
                <a:solidFill>
                  <a:schemeClr val="accent2"/>
                </a:solidFill>
                <a:round/>
              </a:ln>
              <a:effectLst>
                <a:outerShdw blurRad="57150" dist="19050" dir="5400000" algn="ctr" rotWithShape="0">
                  <a:srgbClr val="000000">
                    <a:alpha val="63000"/>
                  </a:srgbClr>
                </a:outerShdw>
              </a:effectLst>
            </c:spPr>
          </c:marker>
          <c:cat>
            <c:strRef>
              <c:f>'All Beacon Scans'!$B$1:$J$1</c:f>
              <c:strCache>
                <c:ptCount val="9"/>
                <c:pt idx="0">
                  <c:v>1cm</c:v>
                </c:pt>
                <c:pt idx="1">
                  <c:v>10cm</c:v>
                </c:pt>
                <c:pt idx="2">
                  <c:v>20cm</c:v>
                </c:pt>
                <c:pt idx="3">
                  <c:v>30cm</c:v>
                </c:pt>
                <c:pt idx="4">
                  <c:v>40cm</c:v>
                </c:pt>
                <c:pt idx="5">
                  <c:v>50cm</c:v>
                </c:pt>
                <c:pt idx="6">
                  <c:v>1m</c:v>
                </c:pt>
                <c:pt idx="7">
                  <c:v>2m</c:v>
                </c:pt>
                <c:pt idx="8">
                  <c:v>3m</c:v>
                </c:pt>
              </c:strCache>
            </c:strRef>
          </c:cat>
          <c:val>
            <c:numRef>
              <c:f>'All Beacon Scans'!$B$3:$J$3</c:f>
              <c:numCache>
                <c:formatCode>General</c:formatCode>
                <c:ptCount val="9"/>
                <c:pt idx="0">
                  <c:v>-75</c:v>
                </c:pt>
                <c:pt idx="1">
                  <c:v>-73</c:v>
                </c:pt>
                <c:pt idx="2">
                  <c:v>-81</c:v>
                </c:pt>
                <c:pt idx="3">
                  <c:v>-78</c:v>
                </c:pt>
                <c:pt idx="4">
                  <c:v>-75</c:v>
                </c:pt>
                <c:pt idx="5">
                  <c:v>-80</c:v>
                </c:pt>
                <c:pt idx="6">
                  <c:v>-80</c:v>
                </c:pt>
                <c:pt idx="7">
                  <c:v>-79</c:v>
                </c:pt>
                <c:pt idx="8">
                  <c:v>-84</c:v>
                </c:pt>
              </c:numCache>
            </c:numRef>
          </c:val>
          <c:smooth val="0"/>
          <c:extLst>
            <c:ext xmlns:c16="http://schemas.microsoft.com/office/drawing/2014/chart" uri="{C3380CC4-5D6E-409C-BE32-E72D297353CC}">
              <c16:uniqueId val="{00000001-40E0-474C-BE0C-FD0CE20B1706}"/>
            </c:ext>
          </c:extLst>
        </c:ser>
        <c:ser>
          <c:idx val="2"/>
          <c:order val="2"/>
          <c:tx>
            <c:strRef>
              <c:f>'All Beacon Scans'!$A$4</c:f>
              <c:strCache>
                <c:ptCount val="1"/>
                <c:pt idx="0">
                  <c:v>Difference</c:v>
                </c:pt>
              </c:strCache>
            </c:strRef>
          </c:tx>
          <c:spPr>
            <a:ln w="34925" cap="rnd">
              <a:solidFill>
                <a:schemeClr val="accent3"/>
              </a:solidFill>
              <a:round/>
            </a:ln>
            <a:effectLst>
              <a:outerShdw blurRad="57150" dist="19050" dir="5400000" algn="ctr" rotWithShape="0">
                <a:srgbClr val="000000">
                  <a:alpha val="63000"/>
                </a:srgbClr>
              </a:outerShdw>
            </a:effectLst>
          </c:spPr>
          <c:marker>
            <c:symbol val="circle"/>
            <c:size val="6"/>
            <c:spPr>
              <a:blipFill rotWithShape="1">
                <a:blip xmlns:r="http://schemas.openxmlformats.org/officeDocument/2006/relationships" r:embed="rId3">
                  <a:duotone>
                    <a:schemeClr val="accent3">
                      <a:tint val="98000"/>
                      <a:lumMod val="102000"/>
                    </a:schemeClr>
                    <a:schemeClr val="accent3">
                      <a:shade val="98000"/>
                      <a:lumMod val="98000"/>
                    </a:schemeClr>
                  </a:duotone>
                </a:blip>
                <a:tile tx="0" ty="0" sx="100000" sy="100000" flip="none" algn="tl"/>
              </a:blipFill>
              <a:ln w="9525">
                <a:solidFill>
                  <a:schemeClr val="accent3"/>
                </a:solidFill>
                <a:round/>
              </a:ln>
              <a:effectLst>
                <a:outerShdw blurRad="57150" dist="19050" dir="5400000" algn="ctr" rotWithShape="0">
                  <a:srgbClr val="000000">
                    <a:alpha val="63000"/>
                  </a:srgbClr>
                </a:outerShdw>
              </a:effectLst>
            </c:spPr>
          </c:marker>
          <c:cat>
            <c:strRef>
              <c:f>'All Beacon Scans'!$B$1:$J$1</c:f>
              <c:strCache>
                <c:ptCount val="9"/>
                <c:pt idx="0">
                  <c:v>1cm</c:v>
                </c:pt>
                <c:pt idx="1">
                  <c:v>10cm</c:v>
                </c:pt>
                <c:pt idx="2">
                  <c:v>20cm</c:v>
                </c:pt>
                <c:pt idx="3">
                  <c:v>30cm</c:v>
                </c:pt>
                <c:pt idx="4">
                  <c:v>40cm</c:v>
                </c:pt>
                <c:pt idx="5">
                  <c:v>50cm</c:v>
                </c:pt>
                <c:pt idx="6">
                  <c:v>1m</c:v>
                </c:pt>
                <c:pt idx="7">
                  <c:v>2m</c:v>
                </c:pt>
                <c:pt idx="8">
                  <c:v>3m</c:v>
                </c:pt>
              </c:strCache>
            </c:strRef>
          </c:cat>
          <c:val>
            <c:numRef>
              <c:f>'All Beacon Scans'!$B$4:$J$4</c:f>
              <c:numCache>
                <c:formatCode>General</c:formatCode>
                <c:ptCount val="9"/>
                <c:pt idx="0">
                  <c:v>-8</c:v>
                </c:pt>
                <c:pt idx="1">
                  <c:v>-7</c:v>
                </c:pt>
                <c:pt idx="2">
                  <c:v>-4</c:v>
                </c:pt>
                <c:pt idx="3">
                  <c:v>-3</c:v>
                </c:pt>
                <c:pt idx="4">
                  <c:v>-9</c:v>
                </c:pt>
                <c:pt idx="5">
                  <c:v>-1</c:v>
                </c:pt>
                <c:pt idx="6">
                  <c:v>4</c:v>
                </c:pt>
                <c:pt idx="7">
                  <c:v>-7</c:v>
                </c:pt>
                <c:pt idx="8">
                  <c:v>-1</c:v>
                </c:pt>
              </c:numCache>
            </c:numRef>
          </c:val>
          <c:smooth val="0"/>
          <c:extLst>
            <c:ext xmlns:c16="http://schemas.microsoft.com/office/drawing/2014/chart" uri="{C3380CC4-5D6E-409C-BE32-E72D297353CC}">
              <c16:uniqueId val="{00000002-40E0-474C-BE0C-FD0CE20B1706}"/>
            </c:ext>
          </c:extLst>
        </c:ser>
        <c:dLbls>
          <c:showLegendKey val="0"/>
          <c:showVal val="0"/>
          <c:showCatName val="0"/>
          <c:showSerName val="0"/>
          <c:showPercent val="0"/>
          <c:showBubbleSize val="0"/>
        </c:dLbls>
        <c:marker val="1"/>
        <c:smooth val="0"/>
        <c:axId val="228958607"/>
        <c:axId val="228960287"/>
      </c:lineChart>
      <c:catAx>
        <c:axId val="228958607"/>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28960287"/>
        <c:crosses val="autoZero"/>
        <c:auto val="1"/>
        <c:lblAlgn val="ctr"/>
        <c:lblOffset val="100"/>
        <c:noMultiLvlLbl val="0"/>
      </c:catAx>
      <c:valAx>
        <c:axId val="228960287"/>
        <c:scaling>
          <c:orientation val="minMax"/>
        </c:scaling>
        <c:delete val="0"/>
        <c:axPos val="l"/>
        <c:majorGridlines>
          <c:spPr>
            <a:ln w="9525" cap="flat" cmpd="sng" algn="ctr">
              <a:solidFill>
                <a:schemeClr val="lt1">
                  <a:lumMod val="95000"/>
                  <a:alpha val="10000"/>
                </a:schemeClr>
              </a:solidFill>
              <a:round/>
            </a:ln>
            <a:effectLst/>
          </c:spPr>
        </c:majorGridlines>
        <c:title>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28958607"/>
        <c:crosses val="autoZero"/>
        <c:crossBetween val="between"/>
      </c:valAx>
      <c:dTable>
        <c:showHorzBorder val="1"/>
        <c:showVertBorder val="1"/>
        <c:showOutline val="1"/>
        <c:showKeys val="1"/>
        <c:spPr>
          <a:noFill/>
          <a:ln w="9525">
            <a:solidFill>
              <a:schemeClr val="lt1">
                <a:lumMod val="95000"/>
                <a:alpha val="54000"/>
              </a:schemeClr>
            </a:solidFill>
          </a:ln>
          <a:effectLst/>
        </c:spPr>
        <c:txPr>
          <a:bodyPr rot="0" spcFirstLastPara="1" vertOverflow="ellipsis" vert="horz" wrap="square" anchor="ctr" anchorCtr="1"/>
          <a:lstStyle/>
          <a:p>
            <a:pPr rtl="0">
              <a:defRPr sz="900" b="0" i="0" u="none" strike="noStrike" kern="1200" baseline="0">
                <a:solidFill>
                  <a:schemeClr val="lt1">
                    <a:lumMod val="85000"/>
                  </a:schemeClr>
                </a:solidFill>
                <a:latin typeface="+mn-lt"/>
                <a:ea typeface="+mn-ea"/>
                <a:cs typeface="+mn-cs"/>
              </a:defRPr>
            </a:pPr>
            <a:endParaRPr lang="en-US"/>
          </a:p>
        </c:txPr>
      </c:dTable>
      <c:spPr>
        <a:noFill/>
        <a:ln>
          <a:noFill/>
        </a:ln>
        <a:effectLst/>
      </c:spPr>
    </c:plotArea>
    <c:plotVisOnly val="1"/>
    <c:dispBlanksAs val="span"/>
    <c:showDLblsOverMax val="0"/>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image1.jpeg>
</file>

<file path=ppt/media/image15.png>
</file>

<file path=ppt/media/image16.svg>
</file>

<file path=ppt/media/image2.png>
</file>

<file path=ppt/media/image3.svg>
</file>

<file path=ppt/media/image4.png>
</file>

<file path=ppt/media/image5.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D5EA60-52F5-4948-861C-A575C870E561}" type="datetimeFigureOut">
              <a:rPr lang="en-US" smtClean="0"/>
              <a:t>8/23/18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975CC2-89EF-0B46-9C44-4CA08FC0C725}" type="slidenum">
              <a:rPr lang="en-US" smtClean="0"/>
              <a:t>‹#›</a:t>
            </a:fld>
            <a:endParaRPr lang="en-US"/>
          </a:p>
        </p:txBody>
      </p:sp>
    </p:spTree>
    <p:extLst>
      <p:ext uri="{BB962C8B-B14F-4D97-AF65-F5344CB8AC3E}">
        <p14:creationId xmlns:p14="http://schemas.microsoft.com/office/powerpoint/2010/main" val="1156549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975CC2-89EF-0B46-9C44-4CA08FC0C725}" type="slidenum">
              <a:rPr lang="en-US" smtClean="0"/>
              <a:t>4</a:t>
            </a:fld>
            <a:endParaRPr lang="en-US"/>
          </a:p>
        </p:txBody>
      </p:sp>
    </p:spTree>
    <p:extLst>
      <p:ext uri="{BB962C8B-B14F-4D97-AF65-F5344CB8AC3E}">
        <p14:creationId xmlns:p14="http://schemas.microsoft.com/office/powerpoint/2010/main" val="33101674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13</a:t>
            </a:fld>
            <a:endParaRPr lang="en-US"/>
          </a:p>
        </p:txBody>
      </p:sp>
    </p:spTree>
    <p:extLst>
      <p:ext uri="{BB962C8B-B14F-4D97-AF65-F5344CB8AC3E}">
        <p14:creationId xmlns:p14="http://schemas.microsoft.com/office/powerpoint/2010/main" val="1739628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975CC2-89EF-0B46-9C44-4CA08FC0C725}" type="slidenum">
              <a:rPr lang="en-US" smtClean="0"/>
              <a:t>14</a:t>
            </a:fld>
            <a:endParaRPr lang="en-US"/>
          </a:p>
        </p:txBody>
      </p:sp>
    </p:spTree>
    <p:extLst>
      <p:ext uri="{BB962C8B-B14F-4D97-AF65-F5344CB8AC3E}">
        <p14:creationId xmlns:p14="http://schemas.microsoft.com/office/powerpoint/2010/main" val="187079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15</a:t>
            </a:fld>
            <a:endParaRPr lang="en-US"/>
          </a:p>
        </p:txBody>
      </p:sp>
    </p:spTree>
    <p:extLst>
      <p:ext uri="{BB962C8B-B14F-4D97-AF65-F5344CB8AC3E}">
        <p14:creationId xmlns:p14="http://schemas.microsoft.com/office/powerpoint/2010/main" val="40739949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975CC2-89EF-0B46-9C44-4CA08FC0C725}" type="slidenum">
              <a:rPr lang="en-US" smtClean="0"/>
              <a:t>16</a:t>
            </a:fld>
            <a:endParaRPr lang="en-US"/>
          </a:p>
        </p:txBody>
      </p:sp>
    </p:spTree>
    <p:extLst>
      <p:ext uri="{BB962C8B-B14F-4D97-AF65-F5344CB8AC3E}">
        <p14:creationId xmlns:p14="http://schemas.microsoft.com/office/powerpoint/2010/main" val="2597624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17</a:t>
            </a:fld>
            <a:endParaRPr lang="en-US"/>
          </a:p>
        </p:txBody>
      </p:sp>
    </p:spTree>
    <p:extLst>
      <p:ext uri="{BB962C8B-B14F-4D97-AF65-F5344CB8AC3E}">
        <p14:creationId xmlns:p14="http://schemas.microsoft.com/office/powerpoint/2010/main" val="37143880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975CC2-89EF-0B46-9C44-4CA08FC0C725}" type="slidenum">
              <a:rPr lang="en-US" smtClean="0"/>
              <a:t>18</a:t>
            </a:fld>
            <a:endParaRPr lang="en-US"/>
          </a:p>
        </p:txBody>
      </p:sp>
    </p:spTree>
    <p:extLst>
      <p:ext uri="{BB962C8B-B14F-4D97-AF65-F5344CB8AC3E}">
        <p14:creationId xmlns:p14="http://schemas.microsoft.com/office/powerpoint/2010/main" val="736992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19</a:t>
            </a:fld>
            <a:endParaRPr lang="en-US"/>
          </a:p>
        </p:txBody>
      </p:sp>
    </p:spTree>
    <p:extLst>
      <p:ext uri="{BB962C8B-B14F-4D97-AF65-F5344CB8AC3E}">
        <p14:creationId xmlns:p14="http://schemas.microsoft.com/office/powerpoint/2010/main" val="28475913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975CC2-89EF-0B46-9C44-4CA08FC0C725}" type="slidenum">
              <a:rPr lang="en-US" smtClean="0"/>
              <a:t>20</a:t>
            </a:fld>
            <a:endParaRPr lang="en-US"/>
          </a:p>
        </p:txBody>
      </p:sp>
    </p:spTree>
    <p:extLst>
      <p:ext uri="{BB962C8B-B14F-4D97-AF65-F5344CB8AC3E}">
        <p14:creationId xmlns:p14="http://schemas.microsoft.com/office/powerpoint/2010/main" val="26623661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21</a:t>
            </a:fld>
            <a:endParaRPr lang="en-US"/>
          </a:p>
        </p:txBody>
      </p:sp>
    </p:spTree>
    <p:extLst>
      <p:ext uri="{BB962C8B-B14F-4D97-AF65-F5344CB8AC3E}">
        <p14:creationId xmlns:p14="http://schemas.microsoft.com/office/powerpoint/2010/main" val="38441120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975CC2-89EF-0B46-9C44-4CA08FC0C725}" type="slidenum">
              <a:rPr lang="en-US" smtClean="0"/>
              <a:t>22</a:t>
            </a:fld>
            <a:endParaRPr lang="en-US"/>
          </a:p>
        </p:txBody>
      </p:sp>
    </p:spTree>
    <p:extLst>
      <p:ext uri="{BB962C8B-B14F-4D97-AF65-F5344CB8AC3E}">
        <p14:creationId xmlns:p14="http://schemas.microsoft.com/office/powerpoint/2010/main" val="1487551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5</a:t>
            </a:fld>
            <a:endParaRPr lang="en-US"/>
          </a:p>
        </p:txBody>
      </p:sp>
    </p:spTree>
    <p:extLst>
      <p:ext uri="{BB962C8B-B14F-4D97-AF65-F5344CB8AC3E}">
        <p14:creationId xmlns:p14="http://schemas.microsoft.com/office/powerpoint/2010/main" val="13156363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23</a:t>
            </a:fld>
            <a:endParaRPr lang="en-US"/>
          </a:p>
        </p:txBody>
      </p:sp>
    </p:spTree>
    <p:extLst>
      <p:ext uri="{BB962C8B-B14F-4D97-AF65-F5344CB8AC3E}">
        <p14:creationId xmlns:p14="http://schemas.microsoft.com/office/powerpoint/2010/main" val="21694383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24</a:t>
            </a:fld>
            <a:endParaRPr lang="en-US"/>
          </a:p>
        </p:txBody>
      </p:sp>
    </p:spTree>
    <p:extLst>
      <p:ext uri="{BB962C8B-B14F-4D97-AF65-F5344CB8AC3E}">
        <p14:creationId xmlns:p14="http://schemas.microsoft.com/office/powerpoint/2010/main" val="2736156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975CC2-89EF-0B46-9C44-4CA08FC0C725}" type="slidenum">
              <a:rPr lang="en-US" smtClean="0"/>
              <a:t>6</a:t>
            </a:fld>
            <a:endParaRPr lang="en-US"/>
          </a:p>
        </p:txBody>
      </p:sp>
    </p:spTree>
    <p:extLst>
      <p:ext uri="{BB962C8B-B14F-4D97-AF65-F5344CB8AC3E}">
        <p14:creationId xmlns:p14="http://schemas.microsoft.com/office/powerpoint/2010/main" val="40417208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7</a:t>
            </a:fld>
            <a:endParaRPr lang="en-US"/>
          </a:p>
        </p:txBody>
      </p:sp>
    </p:spTree>
    <p:extLst>
      <p:ext uri="{BB962C8B-B14F-4D97-AF65-F5344CB8AC3E}">
        <p14:creationId xmlns:p14="http://schemas.microsoft.com/office/powerpoint/2010/main" val="4269050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975CC2-89EF-0B46-9C44-4CA08FC0C725}" type="slidenum">
              <a:rPr lang="en-US" smtClean="0"/>
              <a:t>8</a:t>
            </a:fld>
            <a:endParaRPr lang="en-US"/>
          </a:p>
        </p:txBody>
      </p:sp>
    </p:spTree>
    <p:extLst>
      <p:ext uri="{BB962C8B-B14F-4D97-AF65-F5344CB8AC3E}">
        <p14:creationId xmlns:p14="http://schemas.microsoft.com/office/powerpoint/2010/main" val="42394640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9</a:t>
            </a:fld>
            <a:endParaRPr lang="en-US"/>
          </a:p>
        </p:txBody>
      </p:sp>
    </p:spTree>
    <p:extLst>
      <p:ext uri="{BB962C8B-B14F-4D97-AF65-F5344CB8AC3E}">
        <p14:creationId xmlns:p14="http://schemas.microsoft.com/office/powerpoint/2010/main" val="417670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975CC2-89EF-0B46-9C44-4CA08FC0C725}" type="slidenum">
              <a:rPr lang="en-US" smtClean="0"/>
              <a:t>10</a:t>
            </a:fld>
            <a:endParaRPr lang="en-US"/>
          </a:p>
        </p:txBody>
      </p:sp>
    </p:spTree>
    <p:extLst>
      <p:ext uri="{BB962C8B-B14F-4D97-AF65-F5344CB8AC3E}">
        <p14:creationId xmlns:p14="http://schemas.microsoft.com/office/powerpoint/2010/main" val="41456907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975CC2-89EF-0B46-9C44-4CA08FC0C725}" type="slidenum">
              <a:rPr lang="en-US" smtClean="0"/>
              <a:t>11</a:t>
            </a:fld>
            <a:endParaRPr lang="en-US"/>
          </a:p>
        </p:txBody>
      </p:sp>
    </p:spTree>
    <p:extLst>
      <p:ext uri="{BB962C8B-B14F-4D97-AF65-F5344CB8AC3E}">
        <p14:creationId xmlns:p14="http://schemas.microsoft.com/office/powerpoint/2010/main" val="38939260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975CC2-89EF-0B46-9C44-4CA08FC0C725}" type="slidenum">
              <a:rPr lang="en-US" smtClean="0"/>
              <a:t>12</a:t>
            </a:fld>
            <a:endParaRPr lang="en-US"/>
          </a:p>
        </p:txBody>
      </p:sp>
    </p:spTree>
    <p:extLst>
      <p:ext uri="{BB962C8B-B14F-4D97-AF65-F5344CB8AC3E}">
        <p14:creationId xmlns:p14="http://schemas.microsoft.com/office/powerpoint/2010/main" val="26636091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smtClean="0"/>
              <a:t>8/23/18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07984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CBC1C18-307B-4F68-A007-B5B542270E8D}" type="datetimeFigureOut">
              <a:rPr lang="en-US" smtClean="0"/>
              <a:t>8/23/18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3106877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8/23/18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4088954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Edit Master text styles</a:t>
            </a:r>
          </a:p>
        </p:txBody>
      </p:sp>
      <p:sp>
        <p:nvSpPr>
          <p:cNvPr id="2" name="Date Placeholder 1"/>
          <p:cNvSpPr>
            <a:spLocks noGrp="1"/>
          </p:cNvSpPr>
          <p:nvPr>
            <p:ph type="dt" sz="half" idx="10"/>
          </p:nvPr>
        </p:nvSpPr>
        <p:spPr/>
        <p:txBody>
          <a:bodyPr/>
          <a:lstStyle/>
          <a:p>
            <a:fld id="{3CBC1C18-307B-4F68-A007-B5B542270E8D}" type="datetimeFigureOut">
              <a:rPr lang="en-US" smtClean="0"/>
              <a:t>8/23/18</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9781443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smtClean="0"/>
              <a:t>8/23/18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358870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smtClean="0"/>
              <a:t>8/23/18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39988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smtClean="0"/>
              <a:t>8/23/18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72989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E5059C3-6A89-4494-99FF-5A4D6FFD50EB}" type="datetimeFigureOut">
              <a:rPr lang="en-US" smtClean="0"/>
              <a:t>8/23/18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73316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smtClean="0"/>
              <a:t>8/23/18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406434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smtClean="0"/>
              <a:t>8/23/18</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28798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smtClean="0"/>
              <a:t>8/23/18</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80126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smtClean="0"/>
              <a:t>8/23/18</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187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7D525BB-DA17-4BA0-B3C8-3AC3ABC827E6}" type="datetimeFigureOut">
              <a:rPr lang="en-US" smtClean="0"/>
              <a:t>8/23/18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50933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3885810" y="6041362"/>
            <a:ext cx="976879" cy="365125"/>
          </a:xfrm>
        </p:spPr>
        <p:txBody>
          <a:bodyPr/>
          <a:lstStyle/>
          <a:p>
            <a:fld id="{3CBC1C18-307B-4F68-A007-B5B542270E8D}" type="datetimeFigureOut">
              <a:rPr lang="en-US" smtClean="0"/>
              <a:t>8/23/18</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r>
              <a:rPr lang="en-US"/>
              <a:t>
              </a:t>
            </a:r>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6009140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r>
              <a:rPr lang="en-US"/>
              <a:t>
              </a:t>
            </a:r>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3CBC1C18-307B-4F68-A007-B5B542270E8D}" type="datetimeFigureOut">
              <a:rPr lang="en-US" smtClean="0"/>
              <a:t>8/23/18</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75895918"/>
      </p:ext>
    </p:extLst>
  </p:cSld>
  <p:clrMap bg1="dk1" tx1="lt1" bg2="dk2" tx2="lt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 id="2147483830"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6.svg"/></Relationships>
</file>

<file path=ppt/slides/_rels/slide2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43F78-B137-9E47-8538-FF1F4D6C9B42}"/>
              </a:ext>
            </a:extLst>
          </p:cNvPr>
          <p:cNvSpPr>
            <a:spLocks noGrp="1"/>
          </p:cNvSpPr>
          <p:nvPr>
            <p:ph type="ctrTitle"/>
          </p:nvPr>
        </p:nvSpPr>
        <p:spPr/>
        <p:txBody>
          <a:bodyPr/>
          <a:lstStyle/>
          <a:p>
            <a:r>
              <a:rPr lang="en-US" dirty="0"/>
              <a:t>Estimote &amp; Disk Distance Test</a:t>
            </a:r>
          </a:p>
        </p:txBody>
      </p:sp>
    </p:spTree>
    <p:extLst>
      <p:ext uri="{BB962C8B-B14F-4D97-AF65-F5344CB8AC3E}">
        <p14:creationId xmlns:p14="http://schemas.microsoft.com/office/powerpoint/2010/main" val="4276961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30cm Scan</a:t>
            </a:r>
          </a:p>
        </p:txBody>
      </p:sp>
      <p:sp>
        <p:nvSpPr>
          <p:cNvPr id="41" name="Content Placeholder 2">
            <a:extLst>
              <a:ext uri="{FF2B5EF4-FFF2-40B4-BE49-F238E27FC236}">
                <a16:creationId xmlns:a16="http://schemas.microsoft.com/office/drawing/2014/main" id="{6FB8208F-5FBE-CD47-BCB0-B0B603637626}"/>
              </a:ext>
            </a:extLst>
          </p:cNvPr>
          <p:cNvSpPr>
            <a:spLocks noGrp="1"/>
          </p:cNvSpPr>
          <p:nvPr>
            <p:ph idx="1"/>
          </p:nvPr>
        </p:nvSpPr>
        <p:spPr>
          <a:xfrm>
            <a:off x="285280" y="2447694"/>
            <a:ext cx="5810719" cy="3767911"/>
          </a:xfrm>
        </p:spPr>
        <p:txBody>
          <a:bodyPr anchor="t">
            <a:normAutofit/>
          </a:bodyPr>
          <a:lstStyle/>
          <a:p>
            <a:pPr marL="0" indent="0">
              <a:buNone/>
            </a:pPr>
            <a:r>
              <a:rPr lang="en-US" sz="2400" dirty="0"/>
              <a:t>Test Details:</a:t>
            </a:r>
          </a:p>
          <a:p>
            <a:r>
              <a:rPr lang="en-US" dirty="0"/>
              <a:t>The distance from the desk and the beacon is 0.5 meters and this will be kept constant throughout the tests.</a:t>
            </a:r>
          </a:p>
          <a:p>
            <a:r>
              <a:rPr lang="en-US" dirty="0"/>
              <a:t>The hypotenuse of the triangle of is worked out using standard trigonometry and is equal to 0.58.</a:t>
            </a:r>
          </a:p>
          <a:p>
            <a:r>
              <a:rPr lang="en-US" dirty="0"/>
              <a:t>0.30 meters = 30cm is the measurement from the wall to the phone and this will be alternating measurement. </a:t>
            </a:r>
          </a:p>
        </p:txBody>
      </p:sp>
      <p:sp>
        <p:nvSpPr>
          <p:cNvPr id="3" name="Right Triangle 2">
            <a:extLst>
              <a:ext uri="{FF2B5EF4-FFF2-40B4-BE49-F238E27FC236}">
                <a16:creationId xmlns:a16="http://schemas.microsoft.com/office/drawing/2014/main" id="{9901DC20-5618-694E-AAFA-04D30FDF5B6E}"/>
              </a:ext>
            </a:extLst>
          </p:cNvPr>
          <p:cNvSpPr/>
          <p:nvPr/>
        </p:nvSpPr>
        <p:spPr>
          <a:xfrm flipH="1">
            <a:off x="9798525" y="2720050"/>
            <a:ext cx="537666" cy="2467097"/>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Record">
            <a:extLst>
              <a:ext uri="{FF2B5EF4-FFF2-40B4-BE49-F238E27FC236}">
                <a16:creationId xmlns:a16="http://schemas.microsoft.com/office/drawing/2014/main" id="{49DB5E26-2269-A04C-ACFD-E46FAAB232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29293" y="2376974"/>
            <a:ext cx="413795" cy="413795"/>
          </a:xfrm>
          <a:prstGeom prst="rect">
            <a:avLst/>
          </a:prstGeom>
        </p:spPr>
      </p:pic>
      <p:sp>
        <p:nvSpPr>
          <p:cNvPr id="6" name="TextBox 5">
            <a:extLst>
              <a:ext uri="{FF2B5EF4-FFF2-40B4-BE49-F238E27FC236}">
                <a16:creationId xmlns:a16="http://schemas.microsoft.com/office/drawing/2014/main" id="{6DA13127-1252-8247-A3D1-BAA67FCC139D}"/>
              </a:ext>
            </a:extLst>
          </p:cNvPr>
          <p:cNvSpPr txBox="1"/>
          <p:nvPr/>
        </p:nvSpPr>
        <p:spPr>
          <a:xfrm>
            <a:off x="9709228" y="2078362"/>
            <a:ext cx="1253924" cy="369332"/>
          </a:xfrm>
          <a:prstGeom prst="rect">
            <a:avLst/>
          </a:prstGeom>
          <a:noFill/>
        </p:spPr>
        <p:txBody>
          <a:bodyPr wrap="square" rtlCol="0">
            <a:spAutoFit/>
          </a:bodyPr>
          <a:lstStyle/>
          <a:p>
            <a:r>
              <a:rPr lang="en-US" dirty="0"/>
              <a:t>Beacons</a:t>
            </a:r>
          </a:p>
        </p:txBody>
      </p:sp>
      <p:cxnSp>
        <p:nvCxnSpPr>
          <p:cNvPr id="8" name="Straight Connector 7">
            <a:extLst>
              <a:ext uri="{FF2B5EF4-FFF2-40B4-BE49-F238E27FC236}">
                <a16:creationId xmlns:a16="http://schemas.microsoft.com/office/drawing/2014/main" id="{3A383A5B-0F93-6040-99C8-7831EC22FF06}"/>
              </a:ext>
            </a:extLst>
          </p:cNvPr>
          <p:cNvCxnSpPr>
            <a:cxnSpLocks/>
          </p:cNvCxnSpPr>
          <p:nvPr/>
        </p:nvCxnSpPr>
        <p:spPr>
          <a:xfrm>
            <a:off x="6905065" y="5168157"/>
            <a:ext cx="3431125" cy="2887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F8AA397-7FEE-1744-BF2D-FB9AC8116974}"/>
              </a:ext>
            </a:extLst>
          </p:cNvPr>
          <p:cNvSpPr txBox="1"/>
          <p:nvPr/>
        </p:nvSpPr>
        <p:spPr>
          <a:xfrm>
            <a:off x="8260464" y="5197032"/>
            <a:ext cx="760072" cy="369332"/>
          </a:xfrm>
          <a:prstGeom prst="rect">
            <a:avLst/>
          </a:prstGeom>
          <a:noFill/>
        </p:spPr>
        <p:txBody>
          <a:bodyPr wrap="square" rtlCol="0">
            <a:spAutoFit/>
          </a:bodyPr>
          <a:lstStyle/>
          <a:p>
            <a:r>
              <a:rPr lang="en-US" dirty="0"/>
              <a:t>Desk</a:t>
            </a:r>
          </a:p>
        </p:txBody>
      </p:sp>
      <p:sp>
        <p:nvSpPr>
          <p:cNvPr id="14" name="TextBox 13">
            <a:extLst>
              <a:ext uri="{FF2B5EF4-FFF2-40B4-BE49-F238E27FC236}">
                <a16:creationId xmlns:a16="http://schemas.microsoft.com/office/drawing/2014/main" id="{21FD8288-8350-BC46-A334-E2758F50CB56}"/>
              </a:ext>
            </a:extLst>
          </p:cNvPr>
          <p:cNvSpPr txBox="1"/>
          <p:nvPr/>
        </p:nvSpPr>
        <p:spPr>
          <a:xfrm>
            <a:off x="9371035" y="3696006"/>
            <a:ext cx="779120" cy="307777"/>
          </a:xfrm>
          <a:prstGeom prst="rect">
            <a:avLst/>
          </a:prstGeom>
          <a:noFill/>
        </p:spPr>
        <p:txBody>
          <a:bodyPr wrap="square" rtlCol="0">
            <a:spAutoFit/>
          </a:bodyPr>
          <a:lstStyle/>
          <a:p>
            <a:pPr algn="ctr"/>
            <a:r>
              <a:rPr lang="en-US" sz="1400" dirty="0"/>
              <a:t>0.54m</a:t>
            </a:r>
          </a:p>
        </p:txBody>
      </p:sp>
      <p:sp>
        <p:nvSpPr>
          <p:cNvPr id="15" name="TextBox 14">
            <a:extLst>
              <a:ext uri="{FF2B5EF4-FFF2-40B4-BE49-F238E27FC236}">
                <a16:creationId xmlns:a16="http://schemas.microsoft.com/office/drawing/2014/main" id="{5B3CBDF0-18E9-AF4B-BED6-8DD5F9B1847D}"/>
              </a:ext>
            </a:extLst>
          </p:cNvPr>
          <p:cNvSpPr txBox="1"/>
          <p:nvPr/>
        </p:nvSpPr>
        <p:spPr>
          <a:xfrm>
            <a:off x="10299538" y="3681080"/>
            <a:ext cx="737345" cy="307777"/>
          </a:xfrm>
          <a:prstGeom prst="rect">
            <a:avLst/>
          </a:prstGeom>
          <a:noFill/>
        </p:spPr>
        <p:txBody>
          <a:bodyPr wrap="square" rtlCol="0">
            <a:spAutoFit/>
          </a:bodyPr>
          <a:lstStyle/>
          <a:p>
            <a:r>
              <a:rPr lang="en-US" sz="1400" dirty="0"/>
              <a:t>0.5m</a:t>
            </a:r>
          </a:p>
        </p:txBody>
      </p:sp>
      <p:sp>
        <p:nvSpPr>
          <p:cNvPr id="16" name="TextBox 15">
            <a:extLst>
              <a:ext uri="{FF2B5EF4-FFF2-40B4-BE49-F238E27FC236}">
                <a16:creationId xmlns:a16="http://schemas.microsoft.com/office/drawing/2014/main" id="{524B1774-C041-F044-8182-2ED929D16DE0}"/>
              </a:ext>
            </a:extLst>
          </p:cNvPr>
          <p:cNvSpPr txBox="1"/>
          <p:nvPr/>
        </p:nvSpPr>
        <p:spPr>
          <a:xfrm>
            <a:off x="9649570" y="5181112"/>
            <a:ext cx="865938" cy="307777"/>
          </a:xfrm>
          <a:prstGeom prst="rect">
            <a:avLst/>
          </a:prstGeom>
          <a:noFill/>
        </p:spPr>
        <p:txBody>
          <a:bodyPr wrap="square" rtlCol="0">
            <a:spAutoFit/>
          </a:bodyPr>
          <a:lstStyle/>
          <a:p>
            <a:pPr algn="ctr"/>
            <a:r>
              <a:rPr lang="en-US" sz="1400" dirty="0"/>
              <a:t>0.30m</a:t>
            </a:r>
          </a:p>
        </p:txBody>
      </p:sp>
      <p:pic>
        <p:nvPicPr>
          <p:cNvPr id="17" name="Graphic 16" descr="Smart Phone">
            <a:extLst>
              <a:ext uri="{FF2B5EF4-FFF2-40B4-BE49-F238E27FC236}">
                <a16:creationId xmlns:a16="http://schemas.microsoft.com/office/drawing/2014/main" id="{C007F551-DABD-0D45-A8D9-2270BADC99F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62575" y="4541860"/>
            <a:ext cx="457199" cy="457199"/>
          </a:xfrm>
          <a:prstGeom prst="rect">
            <a:avLst/>
          </a:prstGeom>
        </p:spPr>
      </p:pic>
      <p:cxnSp>
        <p:nvCxnSpPr>
          <p:cNvPr id="20" name="Straight Connector 19">
            <a:extLst>
              <a:ext uri="{FF2B5EF4-FFF2-40B4-BE49-F238E27FC236}">
                <a16:creationId xmlns:a16="http://schemas.microsoft.com/office/drawing/2014/main" id="{3A1B8EA8-F3FE-174C-BDF2-519943CDD01F}"/>
              </a:ext>
            </a:extLst>
          </p:cNvPr>
          <p:cNvCxnSpPr>
            <a:cxnSpLocks/>
            <a:stCxn id="17" idx="2"/>
          </p:cNvCxnSpPr>
          <p:nvPr/>
        </p:nvCxnSpPr>
        <p:spPr>
          <a:xfrm>
            <a:off x="9691175" y="4999059"/>
            <a:ext cx="107350" cy="18808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F2B298-0A45-8942-A4B2-DCC18DE96889}"/>
              </a:ext>
            </a:extLst>
          </p:cNvPr>
          <p:cNvCxnSpPr>
            <a:cxnSpLocks/>
            <a:stCxn id="17" idx="2"/>
          </p:cNvCxnSpPr>
          <p:nvPr/>
        </p:nvCxnSpPr>
        <p:spPr>
          <a:xfrm flipH="1">
            <a:off x="9615841" y="4999059"/>
            <a:ext cx="75334" cy="18808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8E7A407-99AB-3A4F-9F31-F9298A83BB39}"/>
              </a:ext>
            </a:extLst>
          </p:cNvPr>
          <p:cNvSpPr txBox="1"/>
          <p:nvPr/>
        </p:nvSpPr>
        <p:spPr>
          <a:xfrm>
            <a:off x="8652338" y="4593433"/>
            <a:ext cx="994805" cy="369332"/>
          </a:xfrm>
          <a:prstGeom prst="rect">
            <a:avLst/>
          </a:prstGeom>
          <a:noFill/>
        </p:spPr>
        <p:txBody>
          <a:bodyPr wrap="square" rtlCol="0">
            <a:spAutoFit/>
          </a:bodyPr>
          <a:lstStyle/>
          <a:p>
            <a:pPr algn="ctr"/>
            <a:r>
              <a:rPr lang="en-US" dirty="0"/>
              <a:t>iPhone</a:t>
            </a:r>
          </a:p>
        </p:txBody>
      </p:sp>
      <p:sp>
        <p:nvSpPr>
          <p:cNvPr id="29" name="Rectangle 28">
            <a:extLst>
              <a:ext uri="{FF2B5EF4-FFF2-40B4-BE49-F238E27FC236}">
                <a16:creationId xmlns:a16="http://schemas.microsoft.com/office/drawing/2014/main" id="{B003006C-842A-B548-9F86-73D2DA894E49}"/>
              </a:ext>
            </a:extLst>
          </p:cNvPr>
          <p:cNvSpPr/>
          <p:nvPr/>
        </p:nvSpPr>
        <p:spPr>
          <a:xfrm>
            <a:off x="10217792" y="5069193"/>
            <a:ext cx="118398" cy="127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2814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432404" y="105756"/>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30cm Disk vs Estimote</a:t>
            </a:r>
          </a:p>
        </p:txBody>
      </p:sp>
      <p:pic>
        <p:nvPicPr>
          <p:cNvPr id="2" name="Picture 1">
            <a:extLst>
              <a:ext uri="{FF2B5EF4-FFF2-40B4-BE49-F238E27FC236}">
                <a16:creationId xmlns:a16="http://schemas.microsoft.com/office/drawing/2014/main" id="{08112F9C-A5BB-BB43-A42D-8A70B27D4148}"/>
              </a:ext>
            </a:extLst>
          </p:cNvPr>
          <p:cNvPicPr>
            <a:picLocks noChangeAspect="1"/>
          </p:cNvPicPr>
          <p:nvPr/>
        </p:nvPicPr>
        <p:blipFill>
          <a:blip r:embed="rId3"/>
          <a:stretch>
            <a:fillRect/>
          </a:stretch>
        </p:blipFill>
        <p:spPr>
          <a:xfrm>
            <a:off x="432404" y="689080"/>
            <a:ext cx="11327193" cy="5908319"/>
          </a:xfrm>
          <a:prstGeom prst="rect">
            <a:avLst/>
          </a:prstGeom>
        </p:spPr>
      </p:pic>
    </p:spTree>
    <p:extLst>
      <p:ext uri="{BB962C8B-B14F-4D97-AF65-F5344CB8AC3E}">
        <p14:creationId xmlns:p14="http://schemas.microsoft.com/office/powerpoint/2010/main" val="2107241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40cm Scan</a:t>
            </a:r>
          </a:p>
        </p:txBody>
      </p:sp>
      <p:sp>
        <p:nvSpPr>
          <p:cNvPr id="41" name="Content Placeholder 2">
            <a:extLst>
              <a:ext uri="{FF2B5EF4-FFF2-40B4-BE49-F238E27FC236}">
                <a16:creationId xmlns:a16="http://schemas.microsoft.com/office/drawing/2014/main" id="{6FB8208F-5FBE-CD47-BCB0-B0B603637626}"/>
              </a:ext>
            </a:extLst>
          </p:cNvPr>
          <p:cNvSpPr>
            <a:spLocks noGrp="1"/>
          </p:cNvSpPr>
          <p:nvPr>
            <p:ph idx="1"/>
          </p:nvPr>
        </p:nvSpPr>
        <p:spPr>
          <a:xfrm>
            <a:off x="285280" y="2447694"/>
            <a:ext cx="5810719" cy="3767911"/>
          </a:xfrm>
        </p:spPr>
        <p:txBody>
          <a:bodyPr anchor="t">
            <a:normAutofit/>
          </a:bodyPr>
          <a:lstStyle/>
          <a:p>
            <a:pPr marL="0" indent="0">
              <a:buNone/>
            </a:pPr>
            <a:r>
              <a:rPr lang="en-US" sz="2400" dirty="0"/>
              <a:t>Test Details:</a:t>
            </a:r>
          </a:p>
          <a:p>
            <a:r>
              <a:rPr lang="en-US" dirty="0"/>
              <a:t>The distance from the desk and the beacon is 0.5 meters and this will be kept constant throughout the tests.</a:t>
            </a:r>
          </a:p>
          <a:p>
            <a:r>
              <a:rPr lang="en-US" dirty="0"/>
              <a:t>The hypotenuse of the triangle of is worked out using standard trigonometry and is equal to 0.64.</a:t>
            </a:r>
          </a:p>
          <a:p>
            <a:r>
              <a:rPr lang="en-US" dirty="0"/>
              <a:t>0.40 meters = 40cm is the measurement from the wall to the phone and this will be alternating measurement. </a:t>
            </a:r>
          </a:p>
        </p:txBody>
      </p:sp>
      <p:sp>
        <p:nvSpPr>
          <p:cNvPr id="3" name="Right Triangle 2">
            <a:extLst>
              <a:ext uri="{FF2B5EF4-FFF2-40B4-BE49-F238E27FC236}">
                <a16:creationId xmlns:a16="http://schemas.microsoft.com/office/drawing/2014/main" id="{9901DC20-5618-694E-AAFA-04D30FDF5B6E}"/>
              </a:ext>
            </a:extLst>
          </p:cNvPr>
          <p:cNvSpPr/>
          <p:nvPr/>
        </p:nvSpPr>
        <p:spPr>
          <a:xfrm flipH="1">
            <a:off x="9547768" y="2720050"/>
            <a:ext cx="788423" cy="2467097"/>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Record">
            <a:extLst>
              <a:ext uri="{FF2B5EF4-FFF2-40B4-BE49-F238E27FC236}">
                <a16:creationId xmlns:a16="http://schemas.microsoft.com/office/drawing/2014/main" id="{49DB5E26-2269-A04C-ACFD-E46FAAB232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29293" y="2376974"/>
            <a:ext cx="413795" cy="413795"/>
          </a:xfrm>
          <a:prstGeom prst="rect">
            <a:avLst/>
          </a:prstGeom>
        </p:spPr>
      </p:pic>
      <p:sp>
        <p:nvSpPr>
          <p:cNvPr id="6" name="TextBox 5">
            <a:extLst>
              <a:ext uri="{FF2B5EF4-FFF2-40B4-BE49-F238E27FC236}">
                <a16:creationId xmlns:a16="http://schemas.microsoft.com/office/drawing/2014/main" id="{6DA13127-1252-8247-A3D1-BAA67FCC139D}"/>
              </a:ext>
            </a:extLst>
          </p:cNvPr>
          <p:cNvSpPr txBox="1"/>
          <p:nvPr/>
        </p:nvSpPr>
        <p:spPr>
          <a:xfrm>
            <a:off x="9709228" y="2078362"/>
            <a:ext cx="1253924" cy="369332"/>
          </a:xfrm>
          <a:prstGeom prst="rect">
            <a:avLst/>
          </a:prstGeom>
          <a:noFill/>
        </p:spPr>
        <p:txBody>
          <a:bodyPr wrap="square" rtlCol="0">
            <a:spAutoFit/>
          </a:bodyPr>
          <a:lstStyle/>
          <a:p>
            <a:r>
              <a:rPr lang="en-US" dirty="0"/>
              <a:t>Beacons</a:t>
            </a:r>
          </a:p>
        </p:txBody>
      </p:sp>
      <p:cxnSp>
        <p:nvCxnSpPr>
          <p:cNvPr id="8" name="Straight Connector 7">
            <a:extLst>
              <a:ext uri="{FF2B5EF4-FFF2-40B4-BE49-F238E27FC236}">
                <a16:creationId xmlns:a16="http://schemas.microsoft.com/office/drawing/2014/main" id="{3A383A5B-0F93-6040-99C8-7831EC22FF06}"/>
              </a:ext>
            </a:extLst>
          </p:cNvPr>
          <p:cNvCxnSpPr>
            <a:cxnSpLocks/>
          </p:cNvCxnSpPr>
          <p:nvPr/>
        </p:nvCxnSpPr>
        <p:spPr>
          <a:xfrm>
            <a:off x="6905065" y="5168157"/>
            <a:ext cx="3431125" cy="2887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F8AA397-7FEE-1744-BF2D-FB9AC8116974}"/>
              </a:ext>
            </a:extLst>
          </p:cNvPr>
          <p:cNvSpPr txBox="1"/>
          <p:nvPr/>
        </p:nvSpPr>
        <p:spPr>
          <a:xfrm>
            <a:off x="8260464" y="5197032"/>
            <a:ext cx="760072" cy="369332"/>
          </a:xfrm>
          <a:prstGeom prst="rect">
            <a:avLst/>
          </a:prstGeom>
          <a:noFill/>
        </p:spPr>
        <p:txBody>
          <a:bodyPr wrap="square" rtlCol="0">
            <a:spAutoFit/>
          </a:bodyPr>
          <a:lstStyle/>
          <a:p>
            <a:r>
              <a:rPr lang="en-US" dirty="0"/>
              <a:t>Desk</a:t>
            </a:r>
          </a:p>
        </p:txBody>
      </p:sp>
      <p:sp>
        <p:nvSpPr>
          <p:cNvPr id="14" name="TextBox 13">
            <a:extLst>
              <a:ext uri="{FF2B5EF4-FFF2-40B4-BE49-F238E27FC236}">
                <a16:creationId xmlns:a16="http://schemas.microsoft.com/office/drawing/2014/main" id="{21FD8288-8350-BC46-A334-E2758F50CB56}"/>
              </a:ext>
            </a:extLst>
          </p:cNvPr>
          <p:cNvSpPr txBox="1"/>
          <p:nvPr/>
        </p:nvSpPr>
        <p:spPr>
          <a:xfrm>
            <a:off x="9264518" y="3696006"/>
            <a:ext cx="779120" cy="307777"/>
          </a:xfrm>
          <a:prstGeom prst="rect">
            <a:avLst/>
          </a:prstGeom>
          <a:noFill/>
        </p:spPr>
        <p:txBody>
          <a:bodyPr wrap="square" rtlCol="0">
            <a:spAutoFit/>
          </a:bodyPr>
          <a:lstStyle/>
          <a:p>
            <a:pPr algn="ctr"/>
            <a:r>
              <a:rPr lang="en-US" sz="1400" dirty="0"/>
              <a:t>0.64m</a:t>
            </a:r>
          </a:p>
        </p:txBody>
      </p:sp>
      <p:sp>
        <p:nvSpPr>
          <p:cNvPr id="15" name="TextBox 14">
            <a:extLst>
              <a:ext uri="{FF2B5EF4-FFF2-40B4-BE49-F238E27FC236}">
                <a16:creationId xmlns:a16="http://schemas.microsoft.com/office/drawing/2014/main" id="{5B3CBDF0-18E9-AF4B-BED6-8DD5F9B1847D}"/>
              </a:ext>
            </a:extLst>
          </p:cNvPr>
          <p:cNvSpPr txBox="1"/>
          <p:nvPr/>
        </p:nvSpPr>
        <p:spPr>
          <a:xfrm>
            <a:off x="10299538" y="3681080"/>
            <a:ext cx="737345" cy="307777"/>
          </a:xfrm>
          <a:prstGeom prst="rect">
            <a:avLst/>
          </a:prstGeom>
          <a:noFill/>
        </p:spPr>
        <p:txBody>
          <a:bodyPr wrap="square" rtlCol="0">
            <a:spAutoFit/>
          </a:bodyPr>
          <a:lstStyle/>
          <a:p>
            <a:r>
              <a:rPr lang="en-US" sz="1400" dirty="0"/>
              <a:t>0.5m</a:t>
            </a:r>
          </a:p>
        </p:txBody>
      </p:sp>
      <p:sp>
        <p:nvSpPr>
          <p:cNvPr id="16" name="TextBox 15">
            <a:extLst>
              <a:ext uri="{FF2B5EF4-FFF2-40B4-BE49-F238E27FC236}">
                <a16:creationId xmlns:a16="http://schemas.microsoft.com/office/drawing/2014/main" id="{524B1774-C041-F044-8182-2ED929D16DE0}"/>
              </a:ext>
            </a:extLst>
          </p:cNvPr>
          <p:cNvSpPr txBox="1"/>
          <p:nvPr/>
        </p:nvSpPr>
        <p:spPr>
          <a:xfrm>
            <a:off x="9581069" y="5176500"/>
            <a:ext cx="865938" cy="307777"/>
          </a:xfrm>
          <a:prstGeom prst="rect">
            <a:avLst/>
          </a:prstGeom>
          <a:noFill/>
        </p:spPr>
        <p:txBody>
          <a:bodyPr wrap="square" rtlCol="0">
            <a:spAutoFit/>
          </a:bodyPr>
          <a:lstStyle/>
          <a:p>
            <a:pPr algn="ctr"/>
            <a:r>
              <a:rPr lang="en-US" sz="1400" dirty="0"/>
              <a:t>0.40m</a:t>
            </a:r>
          </a:p>
        </p:txBody>
      </p:sp>
      <p:pic>
        <p:nvPicPr>
          <p:cNvPr id="17" name="Graphic 16" descr="Smart Phone">
            <a:extLst>
              <a:ext uri="{FF2B5EF4-FFF2-40B4-BE49-F238E27FC236}">
                <a16:creationId xmlns:a16="http://schemas.microsoft.com/office/drawing/2014/main" id="{C007F551-DABD-0D45-A8D9-2270BADC99F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169785" y="4541860"/>
            <a:ext cx="457199" cy="457199"/>
          </a:xfrm>
          <a:prstGeom prst="rect">
            <a:avLst/>
          </a:prstGeom>
        </p:spPr>
      </p:pic>
      <p:cxnSp>
        <p:nvCxnSpPr>
          <p:cNvPr id="20" name="Straight Connector 19">
            <a:extLst>
              <a:ext uri="{FF2B5EF4-FFF2-40B4-BE49-F238E27FC236}">
                <a16:creationId xmlns:a16="http://schemas.microsoft.com/office/drawing/2014/main" id="{3A1B8EA8-F3FE-174C-BDF2-519943CDD01F}"/>
              </a:ext>
            </a:extLst>
          </p:cNvPr>
          <p:cNvCxnSpPr>
            <a:cxnSpLocks/>
            <a:stCxn id="17" idx="2"/>
          </p:cNvCxnSpPr>
          <p:nvPr/>
        </p:nvCxnSpPr>
        <p:spPr>
          <a:xfrm>
            <a:off x="9398385" y="4999059"/>
            <a:ext cx="107350" cy="18808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F2B298-0A45-8942-A4B2-DCC18DE96889}"/>
              </a:ext>
            </a:extLst>
          </p:cNvPr>
          <p:cNvCxnSpPr>
            <a:cxnSpLocks/>
            <a:stCxn id="17" idx="2"/>
          </p:cNvCxnSpPr>
          <p:nvPr/>
        </p:nvCxnSpPr>
        <p:spPr>
          <a:xfrm flipH="1">
            <a:off x="9323051" y="4999059"/>
            <a:ext cx="75334" cy="18808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8E7A407-99AB-3A4F-9F31-F9298A83BB39}"/>
              </a:ext>
            </a:extLst>
          </p:cNvPr>
          <p:cNvSpPr txBox="1"/>
          <p:nvPr/>
        </p:nvSpPr>
        <p:spPr>
          <a:xfrm>
            <a:off x="8359548" y="4593433"/>
            <a:ext cx="994805" cy="369332"/>
          </a:xfrm>
          <a:prstGeom prst="rect">
            <a:avLst/>
          </a:prstGeom>
          <a:noFill/>
        </p:spPr>
        <p:txBody>
          <a:bodyPr wrap="square" rtlCol="0">
            <a:spAutoFit/>
          </a:bodyPr>
          <a:lstStyle/>
          <a:p>
            <a:pPr algn="ctr"/>
            <a:r>
              <a:rPr lang="en-US" dirty="0"/>
              <a:t>iPhone</a:t>
            </a:r>
          </a:p>
        </p:txBody>
      </p:sp>
      <p:sp>
        <p:nvSpPr>
          <p:cNvPr id="29" name="Rectangle 28">
            <a:extLst>
              <a:ext uri="{FF2B5EF4-FFF2-40B4-BE49-F238E27FC236}">
                <a16:creationId xmlns:a16="http://schemas.microsoft.com/office/drawing/2014/main" id="{B003006C-842A-B548-9F86-73D2DA894E49}"/>
              </a:ext>
            </a:extLst>
          </p:cNvPr>
          <p:cNvSpPr/>
          <p:nvPr/>
        </p:nvSpPr>
        <p:spPr>
          <a:xfrm>
            <a:off x="10217792" y="5069193"/>
            <a:ext cx="118398" cy="127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31493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410989" y="105757"/>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40cm Disk vs Estimote</a:t>
            </a:r>
          </a:p>
        </p:txBody>
      </p:sp>
      <p:pic>
        <p:nvPicPr>
          <p:cNvPr id="5" name="Picture 4">
            <a:extLst>
              <a:ext uri="{FF2B5EF4-FFF2-40B4-BE49-F238E27FC236}">
                <a16:creationId xmlns:a16="http://schemas.microsoft.com/office/drawing/2014/main" id="{E49BA73C-BD47-EC41-96C8-60DEF30CA03F}"/>
              </a:ext>
            </a:extLst>
          </p:cNvPr>
          <p:cNvPicPr>
            <a:picLocks noChangeAspect="1"/>
          </p:cNvPicPr>
          <p:nvPr/>
        </p:nvPicPr>
        <p:blipFill>
          <a:blip r:embed="rId3"/>
          <a:stretch>
            <a:fillRect/>
          </a:stretch>
        </p:blipFill>
        <p:spPr>
          <a:xfrm>
            <a:off x="410989" y="689081"/>
            <a:ext cx="11370023" cy="5930660"/>
          </a:xfrm>
          <a:prstGeom prst="rect">
            <a:avLst/>
          </a:prstGeom>
        </p:spPr>
      </p:pic>
    </p:spTree>
    <p:extLst>
      <p:ext uri="{BB962C8B-B14F-4D97-AF65-F5344CB8AC3E}">
        <p14:creationId xmlns:p14="http://schemas.microsoft.com/office/powerpoint/2010/main" val="19165679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50cm Scan</a:t>
            </a:r>
          </a:p>
        </p:txBody>
      </p:sp>
      <p:sp>
        <p:nvSpPr>
          <p:cNvPr id="41" name="Content Placeholder 2">
            <a:extLst>
              <a:ext uri="{FF2B5EF4-FFF2-40B4-BE49-F238E27FC236}">
                <a16:creationId xmlns:a16="http://schemas.microsoft.com/office/drawing/2014/main" id="{6FB8208F-5FBE-CD47-BCB0-B0B603637626}"/>
              </a:ext>
            </a:extLst>
          </p:cNvPr>
          <p:cNvSpPr>
            <a:spLocks noGrp="1"/>
          </p:cNvSpPr>
          <p:nvPr>
            <p:ph idx="1"/>
          </p:nvPr>
        </p:nvSpPr>
        <p:spPr>
          <a:xfrm>
            <a:off x="285280" y="2447694"/>
            <a:ext cx="5810719" cy="3767911"/>
          </a:xfrm>
        </p:spPr>
        <p:txBody>
          <a:bodyPr anchor="t">
            <a:normAutofit/>
          </a:bodyPr>
          <a:lstStyle/>
          <a:p>
            <a:pPr marL="0" indent="0">
              <a:buNone/>
            </a:pPr>
            <a:r>
              <a:rPr lang="en-US" sz="2400" dirty="0"/>
              <a:t>Test Details:</a:t>
            </a:r>
          </a:p>
          <a:p>
            <a:r>
              <a:rPr lang="en-US" dirty="0"/>
              <a:t>The distance from the desk and the beacon is 0.5 meters and this will be kept constant throughout the tests.</a:t>
            </a:r>
          </a:p>
          <a:p>
            <a:r>
              <a:rPr lang="en-US" dirty="0"/>
              <a:t>The hypotenuse of the triangle of is worked out using standard trigonometry and is equal to 0.71.</a:t>
            </a:r>
          </a:p>
          <a:p>
            <a:r>
              <a:rPr lang="en-US" dirty="0"/>
              <a:t>0.50 meters = 50cm is the measurement from the wall to the phone and this will be alternating measurement. </a:t>
            </a:r>
          </a:p>
        </p:txBody>
      </p:sp>
      <p:sp>
        <p:nvSpPr>
          <p:cNvPr id="3" name="Right Triangle 2">
            <a:extLst>
              <a:ext uri="{FF2B5EF4-FFF2-40B4-BE49-F238E27FC236}">
                <a16:creationId xmlns:a16="http://schemas.microsoft.com/office/drawing/2014/main" id="{9901DC20-5618-694E-AAFA-04D30FDF5B6E}"/>
              </a:ext>
            </a:extLst>
          </p:cNvPr>
          <p:cNvSpPr/>
          <p:nvPr/>
        </p:nvSpPr>
        <p:spPr>
          <a:xfrm flipH="1">
            <a:off x="9349003" y="2720051"/>
            <a:ext cx="987188" cy="2456450"/>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Record">
            <a:extLst>
              <a:ext uri="{FF2B5EF4-FFF2-40B4-BE49-F238E27FC236}">
                <a16:creationId xmlns:a16="http://schemas.microsoft.com/office/drawing/2014/main" id="{49DB5E26-2269-A04C-ACFD-E46FAAB232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29293" y="2376974"/>
            <a:ext cx="413795" cy="413795"/>
          </a:xfrm>
          <a:prstGeom prst="rect">
            <a:avLst/>
          </a:prstGeom>
        </p:spPr>
      </p:pic>
      <p:sp>
        <p:nvSpPr>
          <p:cNvPr id="6" name="TextBox 5">
            <a:extLst>
              <a:ext uri="{FF2B5EF4-FFF2-40B4-BE49-F238E27FC236}">
                <a16:creationId xmlns:a16="http://schemas.microsoft.com/office/drawing/2014/main" id="{6DA13127-1252-8247-A3D1-BAA67FCC139D}"/>
              </a:ext>
            </a:extLst>
          </p:cNvPr>
          <p:cNvSpPr txBox="1"/>
          <p:nvPr/>
        </p:nvSpPr>
        <p:spPr>
          <a:xfrm>
            <a:off x="9709228" y="2078362"/>
            <a:ext cx="1253924" cy="369332"/>
          </a:xfrm>
          <a:prstGeom prst="rect">
            <a:avLst/>
          </a:prstGeom>
          <a:noFill/>
        </p:spPr>
        <p:txBody>
          <a:bodyPr wrap="square" rtlCol="0">
            <a:spAutoFit/>
          </a:bodyPr>
          <a:lstStyle/>
          <a:p>
            <a:r>
              <a:rPr lang="en-US" dirty="0"/>
              <a:t>Beacons</a:t>
            </a:r>
          </a:p>
        </p:txBody>
      </p:sp>
      <p:cxnSp>
        <p:nvCxnSpPr>
          <p:cNvPr id="8" name="Straight Connector 7">
            <a:extLst>
              <a:ext uri="{FF2B5EF4-FFF2-40B4-BE49-F238E27FC236}">
                <a16:creationId xmlns:a16="http://schemas.microsoft.com/office/drawing/2014/main" id="{3A383A5B-0F93-6040-99C8-7831EC22FF06}"/>
              </a:ext>
            </a:extLst>
          </p:cNvPr>
          <p:cNvCxnSpPr>
            <a:cxnSpLocks/>
          </p:cNvCxnSpPr>
          <p:nvPr/>
        </p:nvCxnSpPr>
        <p:spPr>
          <a:xfrm>
            <a:off x="6905065" y="5168157"/>
            <a:ext cx="3431125" cy="2887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F8AA397-7FEE-1744-BF2D-FB9AC8116974}"/>
              </a:ext>
            </a:extLst>
          </p:cNvPr>
          <p:cNvSpPr txBox="1"/>
          <p:nvPr/>
        </p:nvSpPr>
        <p:spPr>
          <a:xfrm>
            <a:off x="8260464" y="5197032"/>
            <a:ext cx="760072" cy="369332"/>
          </a:xfrm>
          <a:prstGeom prst="rect">
            <a:avLst/>
          </a:prstGeom>
          <a:noFill/>
        </p:spPr>
        <p:txBody>
          <a:bodyPr wrap="square" rtlCol="0">
            <a:spAutoFit/>
          </a:bodyPr>
          <a:lstStyle/>
          <a:p>
            <a:r>
              <a:rPr lang="en-US" dirty="0"/>
              <a:t>Desk</a:t>
            </a:r>
          </a:p>
        </p:txBody>
      </p:sp>
      <p:sp>
        <p:nvSpPr>
          <p:cNvPr id="14" name="TextBox 13">
            <a:extLst>
              <a:ext uri="{FF2B5EF4-FFF2-40B4-BE49-F238E27FC236}">
                <a16:creationId xmlns:a16="http://schemas.microsoft.com/office/drawing/2014/main" id="{21FD8288-8350-BC46-A334-E2758F50CB56}"/>
              </a:ext>
            </a:extLst>
          </p:cNvPr>
          <p:cNvSpPr txBox="1"/>
          <p:nvPr/>
        </p:nvSpPr>
        <p:spPr>
          <a:xfrm>
            <a:off x="9142106" y="3691834"/>
            <a:ext cx="779120" cy="307777"/>
          </a:xfrm>
          <a:prstGeom prst="rect">
            <a:avLst/>
          </a:prstGeom>
          <a:noFill/>
        </p:spPr>
        <p:txBody>
          <a:bodyPr wrap="square" rtlCol="0">
            <a:spAutoFit/>
          </a:bodyPr>
          <a:lstStyle/>
          <a:p>
            <a:pPr algn="ctr"/>
            <a:r>
              <a:rPr lang="en-US" sz="1400" dirty="0"/>
              <a:t>0.71m</a:t>
            </a:r>
          </a:p>
        </p:txBody>
      </p:sp>
      <p:sp>
        <p:nvSpPr>
          <p:cNvPr id="15" name="TextBox 14">
            <a:extLst>
              <a:ext uri="{FF2B5EF4-FFF2-40B4-BE49-F238E27FC236}">
                <a16:creationId xmlns:a16="http://schemas.microsoft.com/office/drawing/2014/main" id="{5B3CBDF0-18E9-AF4B-BED6-8DD5F9B1847D}"/>
              </a:ext>
            </a:extLst>
          </p:cNvPr>
          <p:cNvSpPr txBox="1"/>
          <p:nvPr/>
        </p:nvSpPr>
        <p:spPr>
          <a:xfrm>
            <a:off x="10299538" y="3681080"/>
            <a:ext cx="737345" cy="307777"/>
          </a:xfrm>
          <a:prstGeom prst="rect">
            <a:avLst/>
          </a:prstGeom>
          <a:noFill/>
        </p:spPr>
        <p:txBody>
          <a:bodyPr wrap="square" rtlCol="0">
            <a:spAutoFit/>
          </a:bodyPr>
          <a:lstStyle/>
          <a:p>
            <a:r>
              <a:rPr lang="en-US" sz="1400" dirty="0"/>
              <a:t>0.5m</a:t>
            </a:r>
          </a:p>
        </p:txBody>
      </p:sp>
      <p:sp>
        <p:nvSpPr>
          <p:cNvPr id="16" name="TextBox 15">
            <a:extLst>
              <a:ext uri="{FF2B5EF4-FFF2-40B4-BE49-F238E27FC236}">
                <a16:creationId xmlns:a16="http://schemas.microsoft.com/office/drawing/2014/main" id="{524B1774-C041-F044-8182-2ED929D16DE0}"/>
              </a:ext>
            </a:extLst>
          </p:cNvPr>
          <p:cNvSpPr txBox="1"/>
          <p:nvPr/>
        </p:nvSpPr>
        <p:spPr>
          <a:xfrm>
            <a:off x="9581069" y="5176500"/>
            <a:ext cx="865938" cy="307777"/>
          </a:xfrm>
          <a:prstGeom prst="rect">
            <a:avLst/>
          </a:prstGeom>
          <a:noFill/>
        </p:spPr>
        <p:txBody>
          <a:bodyPr wrap="square" rtlCol="0">
            <a:spAutoFit/>
          </a:bodyPr>
          <a:lstStyle/>
          <a:p>
            <a:pPr algn="ctr"/>
            <a:r>
              <a:rPr lang="en-US" sz="1400" dirty="0"/>
              <a:t>0.50m</a:t>
            </a:r>
          </a:p>
        </p:txBody>
      </p:sp>
      <p:pic>
        <p:nvPicPr>
          <p:cNvPr id="17" name="Graphic 16" descr="Smart Phone">
            <a:extLst>
              <a:ext uri="{FF2B5EF4-FFF2-40B4-BE49-F238E27FC236}">
                <a16:creationId xmlns:a16="http://schemas.microsoft.com/office/drawing/2014/main" id="{C007F551-DABD-0D45-A8D9-2270BADC99F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13053" y="4541860"/>
            <a:ext cx="457199" cy="457199"/>
          </a:xfrm>
          <a:prstGeom prst="rect">
            <a:avLst/>
          </a:prstGeom>
        </p:spPr>
      </p:pic>
      <p:cxnSp>
        <p:nvCxnSpPr>
          <p:cNvPr id="20" name="Straight Connector 19">
            <a:extLst>
              <a:ext uri="{FF2B5EF4-FFF2-40B4-BE49-F238E27FC236}">
                <a16:creationId xmlns:a16="http://schemas.microsoft.com/office/drawing/2014/main" id="{3A1B8EA8-F3FE-174C-BDF2-519943CDD01F}"/>
              </a:ext>
            </a:extLst>
          </p:cNvPr>
          <p:cNvCxnSpPr>
            <a:cxnSpLocks/>
            <a:stCxn id="17" idx="2"/>
          </p:cNvCxnSpPr>
          <p:nvPr/>
        </p:nvCxnSpPr>
        <p:spPr>
          <a:xfrm>
            <a:off x="9241653" y="4999059"/>
            <a:ext cx="107350" cy="18808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F2B298-0A45-8942-A4B2-DCC18DE96889}"/>
              </a:ext>
            </a:extLst>
          </p:cNvPr>
          <p:cNvCxnSpPr>
            <a:cxnSpLocks/>
            <a:stCxn id="17" idx="2"/>
          </p:cNvCxnSpPr>
          <p:nvPr/>
        </p:nvCxnSpPr>
        <p:spPr>
          <a:xfrm flipH="1">
            <a:off x="9166319" y="4999059"/>
            <a:ext cx="75334" cy="18808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8E7A407-99AB-3A4F-9F31-F9298A83BB39}"/>
              </a:ext>
            </a:extLst>
          </p:cNvPr>
          <p:cNvSpPr txBox="1"/>
          <p:nvPr/>
        </p:nvSpPr>
        <p:spPr>
          <a:xfrm>
            <a:off x="8202816" y="4593433"/>
            <a:ext cx="994805" cy="369332"/>
          </a:xfrm>
          <a:prstGeom prst="rect">
            <a:avLst/>
          </a:prstGeom>
          <a:noFill/>
        </p:spPr>
        <p:txBody>
          <a:bodyPr wrap="square" rtlCol="0">
            <a:spAutoFit/>
          </a:bodyPr>
          <a:lstStyle/>
          <a:p>
            <a:pPr algn="ctr"/>
            <a:r>
              <a:rPr lang="en-US" dirty="0"/>
              <a:t>iPhone</a:t>
            </a:r>
          </a:p>
        </p:txBody>
      </p:sp>
      <p:sp>
        <p:nvSpPr>
          <p:cNvPr id="29" name="Rectangle 28">
            <a:extLst>
              <a:ext uri="{FF2B5EF4-FFF2-40B4-BE49-F238E27FC236}">
                <a16:creationId xmlns:a16="http://schemas.microsoft.com/office/drawing/2014/main" id="{B003006C-842A-B548-9F86-73D2DA894E49}"/>
              </a:ext>
            </a:extLst>
          </p:cNvPr>
          <p:cNvSpPr/>
          <p:nvPr/>
        </p:nvSpPr>
        <p:spPr>
          <a:xfrm>
            <a:off x="10217792" y="5069193"/>
            <a:ext cx="118398" cy="127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2409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449285" y="105756"/>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50cm Disk vs Estimote</a:t>
            </a:r>
          </a:p>
        </p:txBody>
      </p:sp>
      <p:pic>
        <p:nvPicPr>
          <p:cNvPr id="5" name="Picture 4">
            <a:extLst>
              <a:ext uri="{FF2B5EF4-FFF2-40B4-BE49-F238E27FC236}">
                <a16:creationId xmlns:a16="http://schemas.microsoft.com/office/drawing/2014/main" id="{25F33DDD-045E-8147-B8B4-8FDA19E54045}"/>
              </a:ext>
            </a:extLst>
          </p:cNvPr>
          <p:cNvPicPr>
            <a:picLocks noChangeAspect="1"/>
          </p:cNvPicPr>
          <p:nvPr/>
        </p:nvPicPr>
        <p:blipFill>
          <a:blip r:embed="rId3"/>
          <a:stretch>
            <a:fillRect/>
          </a:stretch>
        </p:blipFill>
        <p:spPr>
          <a:xfrm>
            <a:off x="449285" y="689080"/>
            <a:ext cx="11293431" cy="5890709"/>
          </a:xfrm>
          <a:prstGeom prst="rect">
            <a:avLst/>
          </a:prstGeom>
        </p:spPr>
      </p:pic>
    </p:spTree>
    <p:extLst>
      <p:ext uri="{BB962C8B-B14F-4D97-AF65-F5344CB8AC3E}">
        <p14:creationId xmlns:p14="http://schemas.microsoft.com/office/powerpoint/2010/main" val="23151974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1m Scan</a:t>
            </a:r>
          </a:p>
        </p:txBody>
      </p:sp>
      <p:sp>
        <p:nvSpPr>
          <p:cNvPr id="41" name="Content Placeholder 2">
            <a:extLst>
              <a:ext uri="{FF2B5EF4-FFF2-40B4-BE49-F238E27FC236}">
                <a16:creationId xmlns:a16="http://schemas.microsoft.com/office/drawing/2014/main" id="{6FB8208F-5FBE-CD47-BCB0-B0B603637626}"/>
              </a:ext>
            </a:extLst>
          </p:cNvPr>
          <p:cNvSpPr>
            <a:spLocks noGrp="1"/>
          </p:cNvSpPr>
          <p:nvPr>
            <p:ph idx="1"/>
          </p:nvPr>
        </p:nvSpPr>
        <p:spPr>
          <a:xfrm>
            <a:off x="285280" y="2447694"/>
            <a:ext cx="5810719" cy="3767911"/>
          </a:xfrm>
        </p:spPr>
        <p:txBody>
          <a:bodyPr anchor="t">
            <a:normAutofit/>
          </a:bodyPr>
          <a:lstStyle/>
          <a:p>
            <a:pPr marL="0" indent="0">
              <a:buNone/>
            </a:pPr>
            <a:r>
              <a:rPr lang="en-US" sz="2400" dirty="0"/>
              <a:t>Test Details:</a:t>
            </a:r>
          </a:p>
          <a:p>
            <a:r>
              <a:rPr lang="en-US" dirty="0"/>
              <a:t>The distance from the desk and the beacon is 0.5 meters and this will be kept constant throughout the tests.</a:t>
            </a:r>
          </a:p>
          <a:p>
            <a:r>
              <a:rPr lang="en-US" dirty="0"/>
              <a:t>The hypotenuse of the triangle of is worked out using standard trigonometry and is equal to 1.12m.</a:t>
            </a:r>
          </a:p>
          <a:p>
            <a:r>
              <a:rPr lang="en-US" dirty="0"/>
              <a:t>1.0 meters = 100cm is the measurement from the wall to the phone and this will be alternating measurement. </a:t>
            </a:r>
          </a:p>
        </p:txBody>
      </p:sp>
      <p:sp>
        <p:nvSpPr>
          <p:cNvPr id="3" name="Right Triangle 2">
            <a:extLst>
              <a:ext uri="{FF2B5EF4-FFF2-40B4-BE49-F238E27FC236}">
                <a16:creationId xmlns:a16="http://schemas.microsoft.com/office/drawing/2014/main" id="{9901DC20-5618-694E-AAFA-04D30FDF5B6E}"/>
              </a:ext>
            </a:extLst>
          </p:cNvPr>
          <p:cNvSpPr/>
          <p:nvPr/>
        </p:nvSpPr>
        <p:spPr>
          <a:xfrm flipH="1">
            <a:off x="8799693" y="2720051"/>
            <a:ext cx="1536498" cy="2448105"/>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Record">
            <a:extLst>
              <a:ext uri="{FF2B5EF4-FFF2-40B4-BE49-F238E27FC236}">
                <a16:creationId xmlns:a16="http://schemas.microsoft.com/office/drawing/2014/main" id="{49DB5E26-2269-A04C-ACFD-E46FAAB232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29293" y="2376974"/>
            <a:ext cx="413795" cy="413795"/>
          </a:xfrm>
          <a:prstGeom prst="rect">
            <a:avLst/>
          </a:prstGeom>
        </p:spPr>
      </p:pic>
      <p:sp>
        <p:nvSpPr>
          <p:cNvPr id="6" name="TextBox 5">
            <a:extLst>
              <a:ext uri="{FF2B5EF4-FFF2-40B4-BE49-F238E27FC236}">
                <a16:creationId xmlns:a16="http://schemas.microsoft.com/office/drawing/2014/main" id="{6DA13127-1252-8247-A3D1-BAA67FCC139D}"/>
              </a:ext>
            </a:extLst>
          </p:cNvPr>
          <p:cNvSpPr txBox="1"/>
          <p:nvPr/>
        </p:nvSpPr>
        <p:spPr>
          <a:xfrm>
            <a:off x="9709228" y="2078362"/>
            <a:ext cx="1253924" cy="369332"/>
          </a:xfrm>
          <a:prstGeom prst="rect">
            <a:avLst/>
          </a:prstGeom>
          <a:noFill/>
        </p:spPr>
        <p:txBody>
          <a:bodyPr wrap="square" rtlCol="0">
            <a:spAutoFit/>
          </a:bodyPr>
          <a:lstStyle/>
          <a:p>
            <a:r>
              <a:rPr lang="en-US" dirty="0"/>
              <a:t>Beacons</a:t>
            </a:r>
          </a:p>
        </p:txBody>
      </p:sp>
      <p:cxnSp>
        <p:nvCxnSpPr>
          <p:cNvPr id="8" name="Straight Connector 7">
            <a:extLst>
              <a:ext uri="{FF2B5EF4-FFF2-40B4-BE49-F238E27FC236}">
                <a16:creationId xmlns:a16="http://schemas.microsoft.com/office/drawing/2014/main" id="{3A383A5B-0F93-6040-99C8-7831EC22FF06}"/>
              </a:ext>
            </a:extLst>
          </p:cNvPr>
          <p:cNvCxnSpPr>
            <a:cxnSpLocks/>
          </p:cNvCxnSpPr>
          <p:nvPr/>
        </p:nvCxnSpPr>
        <p:spPr>
          <a:xfrm>
            <a:off x="6905065" y="5168157"/>
            <a:ext cx="3431125" cy="2887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F8AA397-7FEE-1744-BF2D-FB9AC8116974}"/>
              </a:ext>
            </a:extLst>
          </p:cNvPr>
          <p:cNvSpPr txBox="1"/>
          <p:nvPr/>
        </p:nvSpPr>
        <p:spPr>
          <a:xfrm>
            <a:off x="8260464" y="5197032"/>
            <a:ext cx="760072" cy="369332"/>
          </a:xfrm>
          <a:prstGeom prst="rect">
            <a:avLst/>
          </a:prstGeom>
          <a:noFill/>
        </p:spPr>
        <p:txBody>
          <a:bodyPr wrap="square" rtlCol="0">
            <a:spAutoFit/>
          </a:bodyPr>
          <a:lstStyle/>
          <a:p>
            <a:r>
              <a:rPr lang="en-US" dirty="0"/>
              <a:t>Desk</a:t>
            </a:r>
          </a:p>
        </p:txBody>
      </p:sp>
      <p:sp>
        <p:nvSpPr>
          <p:cNvPr id="14" name="TextBox 13">
            <a:extLst>
              <a:ext uri="{FF2B5EF4-FFF2-40B4-BE49-F238E27FC236}">
                <a16:creationId xmlns:a16="http://schemas.microsoft.com/office/drawing/2014/main" id="{21FD8288-8350-BC46-A334-E2758F50CB56}"/>
              </a:ext>
            </a:extLst>
          </p:cNvPr>
          <p:cNvSpPr txBox="1"/>
          <p:nvPr/>
        </p:nvSpPr>
        <p:spPr>
          <a:xfrm>
            <a:off x="8920942" y="3681080"/>
            <a:ext cx="779120" cy="307777"/>
          </a:xfrm>
          <a:prstGeom prst="rect">
            <a:avLst/>
          </a:prstGeom>
          <a:noFill/>
        </p:spPr>
        <p:txBody>
          <a:bodyPr wrap="square" rtlCol="0">
            <a:spAutoFit/>
          </a:bodyPr>
          <a:lstStyle/>
          <a:p>
            <a:pPr algn="ctr"/>
            <a:r>
              <a:rPr lang="en-US" sz="1400" dirty="0"/>
              <a:t>1.12m</a:t>
            </a:r>
          </a:p>
        </p:txBody>
      </p:sp>
      <p:sp>
        <p:nvSpPr>
          <p:cNvPr id="15" name="TextBox 14">
            <a:extLst>
              <a:ext uri="{FF2B5EF4-FFF2-40B4-BE49-F238E27FC236}">
                <a16:creationId xmlns:a16="http://schemas.microsoft.com/office/drawing/2014/main" id="{5B3CBDF0-18E9-AF4B-BED6-8DD5F9B1847D}"/>
              </a:ext>
            </a:extLst>
          </p:cNvPr>
          <p:cNvSpPr txBox="1"/>
          <p:nvPr/>
        </p:nvSpPr>
        <p:spPr>
          <a:xfrm>
            <a:off x="10299538" y="3681080"/>
            <a:ext cx="737345" cy="307777"/>
          </a:xfrm>
          <a:prstGeom prst="rect">
            <a:avLst/>
          </a:prstGeom>
          <a:noFill/>
        </p:spPr>
        <p:txBody>
          <a:bodyPr wrap="square" rtlCol="0">
            <a:spAutoFit/>
          </a:bodyPr>
          <a:lstStyle/>
          <a:p>
            <a:r>
              <a:rPr lang="en-US" sz="1400" dirty="0"/>
              <a:t>0.5m</a:t>
            </a:r>
          </a:p>
        </p:txBody>
      </p:sp>
      <p:sp>
        <p:nvSpPr>
          <p:cNvPr id="16" name="TextBox 15">
            <a:extLst>
              <a:ext uri="{FF2B5EF4-FFF2-40B4-BE49-F238E27FC236}">
                <a16:creationId xmlns:a16="http://schemas.microsoft.com/office/drawing/2014/main" id="{524B1774-C041-F044-8182-2ED929D16DE0}"/>
              </a:ext>
            </a:extLst>
          </p:cNvPr>
          <p:cNvSpPr txBox="1"/>
          <p:nvPr/>
        </p:nvSpPr>
        <p:spPr>
          <a:xfrm>
            <a:off x="9186195" y="5197031"/>
            <a:ext cx="865938" cy="307777"/>
          </a:xfrm>
          <a:prstGeom prst="rect">
            <a:avLst/>
          </a:prstGeom>
          <a:noFill/>
        </p:spPr>
        <p:txBody>
          <a:bodyPr wrap="square" rtlCol="0">
            <a:spAutoFit/>
          </a:bodyPr>
          <a:lstStyle/>
          <a:p>
            <a:pPr algn="ctr"/>
            <a:r>
              <a:rPr lang="en-US" sz="1400" dirty="0"/>
              <a:t>1m</a:t>
            </a:r>
          </a:p>
        </p:txBody>
      </p:sp>
      <p:pic>
        <p:nvPicPr>
          <p:cNvPr id="17" name="Graphic 16" descr="Smart Phone">
            <a:extLst>
              <a:ext uri="{FF2B5EF4-FFF2-40B4-BE49-F238E27FC236}">
                <a16:creationId xmlns:a16="http://schemas.microsoft.com/office/drawing/2014/main" id="{C007F551-DABD-0D45-A8D9-2270BADC99F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63743" y="4522869"/>
            <a:ext cx="457199" cy="457199"/>
          </a:xfrm>
          <a:prstGeom prst="rect">
            <a:avLst/>
          </a:prstGeom>
        </p:spPr>
      </p:pic>
      <p:cxnSp>
        <p:nvCxnSpPr>
          <p:cNvPr id="20" name="Straight Connector 19">
            <a:extLst>
              <a:ext uri="{FF2B5EF4-FFF2-40B4-BE49-F238E27FC236}">
                <a16:creationId xmlns:a16="http://schemas.microsoft.com/office/drawing/2014/main" id="{3A1B8EA8-F3FE-174C-BDF2-519943CDD01F}"/>
              </a:ext>
            </a:extLst>
          </p:cNvPr>
          <p:cNvCxnSpPr>
            <a:cxnSpLocks/>
            <a:stCxn id="17" idx="2"/>
          </p:cNvCxnSpPr>
          <p:nvPr/>
        </p:nvCxnSpPr>
        <p:spPr>
          <a:xfrm>
            <a:off x="8692343" y="4980068"/>
            <a:ext cx="107350" cy="18808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F2B298-0A45-8942-A4B2-DCC18DE96889}"/>
              </a:ext>
            </a:extLst>
          </p:cNvPr>
          <p:cNvCxnSpPr>
            <a:cxnSpLocks/>
            <a:stCxn id="17" idx="2"/>
          </p:cNvCxnSpPr>
          <p:nvPr/>
        </p:nvCxnSpPr>
        <p:spPr>
          <a:xfrm flipH="1">
            <a:off x="8617009" y="4980068"/>
            <a:ext cx="75334" cy="18808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8E7A407-99AB-3A4F-9F31-F9298A83BB39}"/>
              </a:ext>
            </a:extLst>
          </p:cNvPr>
          <p:cNvSpPr txBox="1"/>
          <p:nvPr/>
        </p:nvSpPr>
        <p:spPr>
          <a:xfrm>
            <a:off x="7653506" y="4574442"/>
            <a:ext cx="994805" cy="369332"/>
          </a:xfrm>
          <a:prstGeom prst="rect">
            <a:avLst/>
          </a:prstGeom>
          <a:noFill/>
        </p:spPr>
        <p:txBody>
          <a:bodyPr wrap="square" rtlCol="0">
            <a:spAutoFit/>
          </a:bodyPr>
          <a:lstStyle/>
          <a:p>
            <a:pPr algn="ctr"/>
            <a:r>
              <a:rPr lang="en-US" dirty="0"/>
              <a:t>iPhone</a:t>
            </a:r>
          </a:p>
        </p:txBody>
      </p:sp>
      <p:sp>
        <p:nvSpPr>
          <p:cNvPr id="29" name="Rectangle 28">
            <a:extLst>
              <a:ext uri="{FF2B5EF4-FFF2-40B4-BE49-F238E27FC236}">
                <a16:creationId xmlns:a16="http://schemas.microsoft.com/office/drawing/2014/main" id="{B003006C-842A-B548-9F86-73D2DA894E49}"/>
              </a:ext>
            </a:extLst>
          </p:cNvPr>
          <p:cNvSpPr/>
          <p:nvPr/>
        </p:nvSpPr>
        <p:spPr>
          <a:xfrm>
            <a:off x="10217792" y="5069193"/>
            <a:ext cx="118398" cy="127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6169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422390" y="95590"/>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1m Disk vs Estimote</a:t>
            </a:r>
          </a:p>
        </p:txBody>
      </p:sp>
      <p:pic>
        <p:nvPicPr>
          <p:cNvPr id="4" name="Picture 3">
            <a:extLst>
              <a:ext uri="{FF2B5EF4-FFF2-40B4-BE49-F238E27FC236}">
                <a16:creationId xmlns:a16="http://schemas.microsoft.com/office/drawing/2014/main" id="{2F7D6BB1-0C93-C94B-BB44-302BCF04BA4F}"/>
              </a:ext>
            </a:extLst>
          </p:cNvPr>
          <p:cNvPicPr>
            <a:picLocks noChangeAspect="1"/>
          </p:cNvPicPr>
          <p:nvPr/>
        </p:nvPicPr>
        <p:blipFill>
          <a:blip r:embed="rId3"/>
          <a:stretch>
            <a:fillRect/>
          </a:stretch>
        </p:blipFill>
        <p:spPr>
          <a:xfrm>
            <a:off x="422390" y="678914"/>
            <a:ext cx="11347220" cy="5918766"/>
          </a:xfrm>
          <a:prstGeom prst="rect">
            <a:avLst/>
          </a:prstGeom>
        </p:spPr>
      </p:pic>
    </p:spTree>
    <p:extLst>
      <p:ext uri="{BB962C8B-B14F-4D97-AF65-F5344CB8AC3E}">
        <p14:creationId xmlns:p14="http://schemas.microsoft.com/office/powerpoint/2010/main" val="9734245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2m Scan</a:t>
            </a:r>
          </a:p>
        </p:txBody>
      </p:sp>
      <p:sp>
        <p:nvSpPr>
          <p:cNvPr id="41" name="Content Placeholder 2">
            <a:extLst>
              <a:ext uri="{FF2B5EF4-FFF2-40B4-BE49-F238E27FC236}">
                <a16:creationId xmlns:a16="http://schemas.microsoft.com/office/drawing/2014/main" id="{6FB8208F-5FBE-CD47-BCB0-B0B603637626}"/>
              </a:ext>
            </a:extLst>
          </p:cNvPr>
          <p:cNvSpPr>
            <a:spLocks noGrp="1"/>
          </p:cNvSpPr>
          <p:nvPr>
            <p:ph idx="1"/>
          </p:nvPr>
        </p:nvSpPr>
        <p:spPr>
          <a:xfrm>
            <a:off x="285280" y="2447694"/>
            <a:ext cx="5810719" cy="3767911"/>
          </a:xfrm>
        </p:spPr>
        <p:txBody>
          <a:bodyPr anchor="t">
            <a:normAutofit/>
          </a:bodyPr>
          <a:lstStyle/>
          <a:p>
            <a:pPr marL="0" indent="0">
              <a:buNone/>
            </a:pPr>
            <a:r>
              <a:rPr lang="en-US" sz="2400" dirty="0"/>
              <a:t>Test Details:</a:t>
            </a:r>
          </a:p>
          <a:p>
            <a:r>
              <a:rPr lang="en-US" dirty="0"/>
              <a:t>The distance from the desk and the beacon is 0.5 meters and this will be kept constant throughout the tests.</a:t>
            </a:r>
          </a:p>
          <a:p>
            <a:r>
              <a:rPr lang="en-US" dirty="0"/>
              <a:t>The hypotenuse of the triangle of is worked out using standard trigonometry and is equal to 2.06m.</a:t>
            </a:r>
          </a:p>
          <a:p>
            <a:r>
              <a:rPr lang="en-US" dirty="0"/>
              <a:t>2.0 meters = 200cm is the measurement from the wall to the phone and this will be alternating measurement. </a:t>
            </a:r>
          </a:p>
        </p:txBody>
      </p:sp>
      <p:sp>
        <p:nvSpPr>
          <p:cNvPr id="3" name="Right Triangle 2">
            <a:extLst>
              <a:ext uri="{FF2B5EF4-FFF2-40B4-BE49-F238E27FC236}">
                <a16:creationId xmlns:a16="http://schemas.microsoft.com/office/drawing/2014/main" id="{9901DC20-5618-694E-AAFA-04D30FDF5B6E}"/>
              </a:ext>
            </a:extLst>
          </p:cNvPr>
          <p:cNvSpPr/>
          <p:nvPr/>
        </p:nvSpPr>
        <p:spPr>
          <a:xfrm flipH="1">
            <a:off x="8097167" y="2720051"/>
            <a:ext cx="2239024" cy="2469561"/>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Record">
            <a:extLst>
              <a:ext uri="{FF2B5EF4-FFF2-40B4-BE49-F238E27FC236}">
                <a16:creationId xmlns:a16="http://schemas.microsoft.com/office/drawing/2014/main" id="{49DB5E26-2269-A04C-ACFD-E46FAAB232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29293" y="2376974"/>
            <a:ext cx="413795" cy="413795"/>
          </a:xfrm>
          <a:prstGeom prst="rect">
            <a:avLst/>
          </a:prstGeom>
        </p:spPr>
      </p:pic>
      <p:sp>
        <p:nvSpPr>
          <p:cNvPr id="6" name="TextBox 5">
            <a:extLst>
              <a:ext uri="{FF2B5EF4-FFF2-40B4-BE49-F238E27FC236}">
                <a16:creationId xmlns:a16="http://schemas.microsoft.com/office/drawing/2014/main" id="{6DA13127-1252-8247-A3D1-BAA67FCC139D}"/>
              </a:ext>
            </a:extLst>
          </p:cNvPr>
          <p:cNvSpPr txBox="1"/>
          <p:nvPr/>
        </p:nvSpPr>
        <p:spPr>
          <a:xfrm>
            <a:off x="9709228" y="2078362"/>
            <a:ext cx="1253924" cy="369332"/>
          </a:xfrm>
          <a:prstGeom prst="rect">
            <a:avLst/>
          </a:prstGeom>
          <a:noFill/>
        </p:spPr>
        <p:txBody>
          <a:bodyPr wrap="square" rtlCol="0">
            <a:spAutoFit/>
          </a:bodyPr>
          <a:lstStyle/>
          <a:p>
            <a:r>
              <a:rPr lang="en-US" dirty="0"/>
              <a:t>Beacons</a:t>
            </a:r>
          </a:p>
        </p:txBody>
      </p:sp>
      <p:cxnSp>
        <p:nvCxnSpPr>
          <p:cNvPr id="8" name="Straight Connector 7">
            <a:extLst>
              <a:ext uri="{FF2B5EF4-FFF2-40B4-BE49-F238E27FC236}">
                <a16:creationId xmlns:a16="http://schemas.microsoft.com/office/drawing/2014/main" id="{3A383A5B-0F93-6040-99C8-7831EC22FF06}"/>
              </a:ext>
            </a:extLst>
          </p:cNvPr>
          <p:cNvCxnSpPr>
            <a:cxnSpLocks/>
          </p:cNvCxnSpPr>
          <p:nvPr/>
        </p:nvCxnSpPr>
        <p:spPr>
          <a:xfrm flipV="1">
            <a:off x="6905064" y="5197031"/>
            <a:ext cx="3431126" cy="7419"/>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F8AA397-7FEE-1744-BF2D-FB9AC8116974}"/>
              </a:ext>
            </a:extLst>
          </p:cNvPr>
          <p:cNvSpPr txBox="1"/>
          <p:nvPr/>
        </p:nvSpPr>
        <p:spPr>
          <a:xfrm>
            <a:off x="8260464" y="5197032"/>
            <a:ext cx="760072" cy="369332"/>
          </a:xfrm>
          <a:prstGeom prst="rect">
            <a:avLst/>
          </a:prstGeom>
          <a:noFill/>
        </p:spPr>
        <p:txBody>
          <a:bodyPr wrap="square" rtlCol="0">
            <a:spAutoFit/>
          </a:bodyPr>
          <a:lstStyle/>
          <a:p>
            <a:r>
              <a:rPr lang="en-US" dirty="0"/>
              <a:t>Desk</a:t>
            </a:r>
          </a:p>
        </p:txBody>
      </p:sp>
      <p:sp>
        <p:nvSpPr>
          <p:cNvPr id="14" name="TextBox 13">
            <a:extLst>
              <a:ext uri="{FF2B5EF4-FFF2-40B4-BE49-F238E27FC236}">
                <a16:creationId xmlns:a16="http://schemas.microsoft.com/office/drawing/2014/main" id="{21FD8288-8350-BC46-A334-E2758F50CB56}"/>
              </a:ext>
            </a:extLst>
          </p:cNvPr>
          <p:cNvSpPr txBox="1"/>
          <p:nvPr/>
        </p:nvSpPr>
        <p:spPr>
          <a:xfrm>
            <a:off x="8519834" y="3681080"/>
            <a:ext cx="779120" cy="307777"/>
          </a:xfrm>
          <a:prstGeom prst="rect">
            <a:avLst/>
          </a:prstGeom>
          <a:noFill/>
        </p:spPr>
        <p:txBody>
          <a:bodyPr wrap="square" rtlCol="0">
            <a:spAutoFit/>
          </a:bodyPr>
          <a:lstStyle/>
          <a:p>
            <a:pPr algn="ctr"/>
            <a:r>
              <a:rPr lang="en-US" sz="1400" dirty="0"/>
              <a:t>2.06m</a:t>
            </a:r>
          </a:p>
        </p:txBody>
      </p:sp>
      <p:sp>
        <p:nvSpPr>
          <p:cNvPr id="15" name="TextBox 14">
            <a:extLst>
              <a:ext uri="{FF2B5EF4-FFF2-40B4-BE49-F238E27FC236}">
                <a16:creationId xmlns:a16="http://schemas.microsoft.com/office/drawing/2014/main" id="{5B3CBDF0-18E9-AF4B-BED6-8DD5F9B1847D}"/>
              </a:ext>
            </a:extLst>
          </p:cNvPr>
          <p:cNvSpPr txBox="1"/>
          <p:nvPr/>
        </p:nvSpPr>
        <p:spPr>
          <a:xfrm>
            <a:off x="10299538" y="3681080"/>
            <a:ext cx="737345" cy="307777"/>
          </a:xfrm>
          <a:prstGeom prst="rect">
            <a:avLst/>
          </a:prstGeom>
          <a:noFill/>
        </p:spPr>
        <p:txBody>
          <a:bodyPr wrap="square" rtlCol="0">
            <a:spAutoFit/>
          </a:bodyPr>
          <a:lstStyle/>
          <a:p>
            <a:r>
              <a:rPr lang="en-US" sz="1400" dirty="0"/>
              <a:t>0.5m</a:t>
            </a:r>
          </a:p>
        </p:txBody>
      </p:sp>
      <p:sp>
        <p:nvSpPr>
          <p:cNvPr id="16" name="TextBox 15">
            <a:extLst>
              <a:ext uri="{FF2B5EF4-FFF2-40B4-BE49-F238E27FC236}">
                <a16:creationId xmlns:a16="http://schemas.microsoft.com/office/drawing/2014/main" id="{524B1774-C041-F044-8182-2ED929D16DE0}"/>
              </a:ext>
            </a:extLst>
          </p:cNvPr>
          <p:cNvSpPr txBox="1"/>
          <p:nvPr/>
        </p:nvSpPr>
        <p:spPr>
          <a:xfrm>
            <a:off x="9186195" y="5197031"/>
            <a:ext cx="865938" cy="307777"/>
          </a:xfrm>
          <a:prstGeom prst="rect">
            <a:avLst/>
          </a:prstGeom>
          <a:noFill/>
        </p:spPr>
        <p:txBody>
          <a:bodyPr wrap="square" rtlCol="0">
            <a:spAutoFit/>
          </a:bodyPr>
          <a:lstStyle/>
          <a:p>
            <a:pPr algn="ctr"/>
            <a:r>
              <a:rPr lang="en-US" sz="1400" dirty="0"/>
              <a:t>2m</a:t>
            </a:r>
          </a:p>
        </p:txBody>
      </p:sp>
      <p:pic>
        <p:nvPicPr>
          <p:cNvPr id="17" name="Graphic 16" descr="Smart Phone">
            <a:extLst>
              <a:ext uri="{FF2B5EF4-FFF2-40B4-BE49-F238E27FC236}">
                <a16:creationId xmlns:a16="http://schemas.microsoft.com/office/drawing/2014/main" id="{C007F551-DABD-0D45-A8D9-2270BADC99F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15301" y="4522869"/>
            <a:ext cx="457199" cy="457199"/>
          </a:xfrm>
          <a:prstGeom prst="rect">
            <a:avLst/>
          </a:prstGeom>
        </p:spPr>
      </p:pic>
      <p:cxnSp>
        <p:nvCxnSpPr>
          <p:cNvPr id="20" name="Straight Connector 19">
            <a:extLst>
              <a:ext uri="{FF2B5EF4-FFF2-40B4-BE49-F238E27FC236}">
                <a16:creationId xmlns:a16="http://schemas.microsoft.com/office/drawing/2014/main" id="{3A1B8EA8-F3FE-174C-BDF2-519943CDD01F}"/>
              </a:ext>
            </a:extLst>
          </p:cNvPr>
          <p:cNvCxnSpPr>
            <a:cxnSpLocks/>
            <a:stCxn id="17" idx="2"/>
          </p:cNvCxnSpPr>
          <p:nvPr/>
        </p:nvCxnSpPr>
        <p:spPr>
          <a:xfrm>
            <a:off x="7943901" y="4980068"/>
            <a:ext cx="107350" cy="18808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F2B298-0A45-8942-A4B2-DCC18DE96889}"/>
              </a:ext>
            </a:extLst>
          </p:cNvPr>
          <p:cNvCxnSpPr>
            <a:cxnSpLocks/>
            <a:stCxn id="17" idx="2"/>
          </p:cNvCxnSpPr>
          <p:nvPr/>
        </p:nvCxnSpPr>
        <p:spPr>
          <a:xfrm flipH="1">
            <a:off x="7868567" y="4980068"/>
            <a:ext cx="75334" cy="18808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8E7A407-99AB-3A4F-9F31-F9298A83BB39}"/>
              </a:ext>
            </a:extLst>
          </p:cNvPr>
          <p:cNvSpPr txBox="1"/>
          <p:nvPr/>
        </p:nvSpPr>
        <p:spPr>
          <a:xfrm>
            <a:off x="6905064" y="4574442"/>
            <a:ext cx="994805" cy="369332"/>
          </a:xfrm>
          <a:prstGeom prst="rect">
            <a:avLst/>
          </a:prstGeom>
          <a:noFill/>
        </p:spPr>
        <p:txBody>
          <a:bodyPr wrap="square" rtlCol="0">
            <a:spAutoFit/>
          </a:bodyPr>
          <a:lstStyle/>
          <a:p>
            <a:pPr algn="ctr"/>
            <a:r>
              <a:rPr lang="en-US" dirty="0"/>
              <a:t>iPhone</a:t>
            </a:r>
          </a:p>
        </p:txBody>
      </p:sp>
      <p:sp>
        <p:nvSpPr>
          <p:cNvPr id="29" name="Rectangle 28">
            <a:extLst>
              <a:ext uri="{FF2B5EF4-FFF2-40B4-BE49-F238E27FC236}">
                <a16:creationId xmlns:a16="http://schemas.microsoft.com/office/drawing/2014/main" id="{B003006C-842A-B548-9F86-73D2DA894E49}"/>
              </a:ext>
            </a:extLst>
          </p:cNvPr>
          <p:cNvSpPr/>
          <p:nvPr/>
        </p:nvSpPr>
        <p:spPr>
          <a:xfrm>
            <a:off x="10217792" y="5069193"/>
            <a:ext cx="118398" cy="127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956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359770" y="12679"/>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2m Disk vs Estimote</a:t>
            </a:r>
          </a:p>
        </p:txBody>
      </p:sp>
      <p:pic>
        <p:nvPicPr>
          <p:cNvPr id="4" name="Picture 3">
            <a:extLst>
              <a:ext uri="{FF2B5EF4-FFF2-40B4-BE49-F238E27FC236}">
                <a16:creationId xmlns:a16="http://schemas.microsoft.com/office/drawing/2014/main" id="{7B2644CB-6B11-B54C-9C0A-25582BA456EF}"/>
              </a:ext>
            </a:extLst>
          </p:cNvPr>
          <p:cNvPicPr>
            <a:picLocks noChangeAspect="1"/>
          </p:cNvPicPr>
          <p:nvPr/>
        </p:nvPicPr>
        <p:blipFill>
          <a:blip r:embed="rId3"/>
          <a:stretch>
            <a:fillRect/>
          </a:stretch>
        </p:blipFill>
        <p:spPr>
          <a:xfrm>
            <a:off x="359770" y="596003"/>
            <a:ext cx="11472461" cy="5984092"/>
          </a:xfrm>
          <a:prstGeom prst="rect">
            <a:avLst/>
          </a:prstGeom>
        </p:spPr>
      </p:pic>
    </p:spTree>
    <p:extLst>
      <p:ext uri="{BB962C8B-B14F-4D97-AF65-F5344CB8AC3E}">
        <p14:creationId xmlns:p14="http://schemas.microsoft.com/office/powerpoint/2010/main" val="966309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Research Purpose </a:t>
            </a:r>
          </a:p>
        </p:txBody>
      </p:sp>
      <p:sp>
        <p:nvSpPr>
          <p:cNvPr id="3" name="Content Placeholder 2">
            <a:extLst>
              <a:ext uri="{FF2B5EF4-FFF2-40B4-BE49-F238E27FC236}">
                <a16:creationId xmlns:a16="http://schemas.microsoft.com/office/drawing/2014/main" id="{69E1526C-6B67-E743-A287-8CDF78B34D59}"/>
              </a:ext>
            </a:extLst>
          </p:cNvPr>
          <p:cNvSpPr>
            <a:spLocks noGrp="1"/>
          </p:cNvSpPr>
          <p:nvPr>
            <p:ph idx="1"/>
          </p:nvPr>
        </p:nvSpPr>
        <p:spPr>
          <a:xfrm>
            <a:off x="920523" y="2336587"/>
            <a:ext cx="10350954" cy="3541699"/>
          </a:xfrm>
        </p:spPr>
        <p:txBody>
          <a:bodyPr anchor="t">
            <a:normAutofit/>
          </a:bodyPr>
          <a:lstStyle/>
          <a:p>
            <a:pPr marL="0" indent="0">
              <a:buNone/>
            </a:pPr>
            <a:r>
              <a:rPr lang="en-US" dirty="0"/>
              <a:t>For this test I will be conducting multiple tests with both Estimote and Disk beacons in </a:t>
            </a:r>
            <a:r>
              <a:rPr lang="en-GB" dirty="0"/>
              <a:t>various</a:t>
            </a:r>
            <a:r>
              <a:rPr lang="en-US" dirty="0"/>
              <a:t> distances up to 3 meters and with the beacons in different positions such as on the roof and on the side of walls at different heights. The beacons will all best up at standard </a:t>
            </a:r>
            <a:r>
              <a:rPr lang="en-GB" dirty="0">
                <a:solidFill>
                  <a:schemeClr val="lt1"/>
                </a:solidFill>
              </a:rPr>
              <a:t>Interval period</a:t>
            </a:r>
            <a:r>
              <a:rPr lang="en-US" dirty="0">
                <a:solidFill>
                  <a:schemeClr val="lt1"/>
                </a:solidFill>
              </a:rPr>
              <a:t>s of 100ms. The test will run for max time of 90 seconds and the Phone will be mounted on a try pod for a constant height and position of the device facing the beacons camera facing. I will also be using the same beacons for this test of consistence and will run the tests 4 times and work out the averages from there and for a better idea of consistence of the tests.</a:t>
            </a:r>
            <a:endParaRPr lang="en-GB" dirty="0">
              <a:solidFill>
                <a:srgbClr val="000000"/>
              </a:solidFill>
            </a:endParaRPr>
          </a:p>
        </p:txBody>
      </p:sp>
      <p:graphicFrame>
        <p:nvGraphicFramePr>
          <p:cNvPr id="5" name="Table 4">
            <a:extLst>
              <a:ext uri="{FF2B5EF4-FFF2-40B4-BE49-F238E27FC236}">
                <a16:creationId xmlns:a16="http://schemas.microsoft.com/office/drawing/2014/main" id="{326B4340-571C-C84B-B9B1-FF2B2A8229E0}"/>
              </a:ext>
            </a:extLst>
          </p:cNvPr>
          <p:cNvGraphicFramePr>
            <a:graphicFrameLocks noGrp="1"/>
          </p:cNvGraphicFramePr>
          <p:nvPr>
            <p:extLst>
              <p:ext uri="{D42A27DB-BD31-4B8C-83A1-F6EECF244321}">
                <p14:modId xmlns:p14="http://schemas.microsoft.com/office/powerpoint/2010/main" val="2979710409"/>
              </p:ext>
            </p:extLst>
          </p:nvPr>
        </p:nvGraphicFramePr>
        <p:xfrm>
          <a:off x="4127823" y="4907665"/>
          <a:ext cx="3936352" cy="1261575"/>
        </p:xfrm>
        <a:graphic>
          <a:graphicData uri="http://schemas.openxmlformats.org/drawingml/2006/table">
            <a:tbl>
              <a:tblPr firstRow="1" bandRow="1">
                <a:tableStyleId>{5C22544A-7EE6-4342-B048-85BDC9FD1C3A}</a:tableStyleId>
              </a:tblPr>
              <a:tblGrid>
                <a:gridCol w="1384350">
                  <a:extLst>
                    <a:ext uri="{9D8B030D-6E8A-4147-A177-3AD203B41FA5}">
                      <a16:colId xmlns:a16="http://schemas.microsoft.com/office/drawing/2014/main" val="3343929462"/>
                    </a:ext>
                  </a:extLst>
                </a:gridCol>
                <a:gridCol w="1294531">
                  <a:extLst>
                    <a:ext uri="{9D8B030D-6E8A-4147-A177-3AD203B41FA5}">
                      <a16:colId xmlns:a16="http://schemas.microsoft.com/office/drawing/2014/main" val="1212374964"/>
                    </a:ext>
                  </a:extLst>
                </a:gridCol>
                <a:gridCol w="1257471">
                  <a:extLst>
                    <a:ext uri="{9D8B030D-6E8A-4147-A177-3AD203B41FA5}">
                      <a16:colId xmlns:a16="http://schemas.microsoft.com/office/drawing/2014/main" val="1928032662"/>
                    </a:ext>
                  </a:extLst>
                </a:gridCol>
              </a:tblGrid>
              <a:tr h="382185">
                <a:tc>
                  <a:txBody>
                    <a:bodyPr/>
                    <a:lstStyle/>
                    <a:p>
                      <a:pPr algn="ctr" fontAlgn="b"/>
                      <a:r>
                        <a:rPr lang="en-GB" sz="1600" b="0" i="0" u="none" strike="noStrike" dirty="0">
                          <a:solidFill>
                            <a:schemeClr val="tx1"/>
                          </a:solidFill>
                          <a:effectLst/>
                          <a:latin typeface="+mn-lt"/>
                        </a:rPr>
                        <a:t>Beacon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chemeClr val="tx1"/>
                          </a:solidFill>
                          <a:effectLst/>
                          <a:latin typeface="+mn-lt"/>
                        </a:rPr>
                        <a:t>Estimote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b="0" i="0" u="none" strike="noStrike" dirty="0">
                          <a:solidFill>
                            <a:schemeClr val="tx1"/>
                          </a:solidFill>
                          <a:effectLst/>
                          <a:latin typeface="+mn-lt"/>
                        </a:rPr>
                        <a:t>Disk</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00890522"/>
                  </a:ext>
                </a:extLst>
              </a:tr>
              <a:tr h="382185">
                <a:tc>
                  <a:txBody>
                    <a:bodyPr/>
                    <a:lstStyle/>
                    <a:p>
                      <a:pPr algn="ctr" fontAlgn="b"/>
                      <a:r>
                        <a:rPr lang="en-GB" sz="1600" u="none" strike="noStrike" dirty="0">
                          <a:solidFill>
                            <a:schemeClr val="bg1"/>
                          </a:solidFill>
                          <a:effectLst/>
                          <a:latin typeface="+mn-lt"/>
                        </a:rPr>
                        <a:t>RSSI</a:t>
                      </a:r>
                      <a:endParaRPr lang="en-GB" sz="1600" b="0" i="0" u="none" strike="noStrike" dirty="0">
                        <a:solidFill>
                          <a:schemeClr val="bg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chemeClr val="bg1"/>
                          </a:solidFill>
                          <a:effectLst/>
                          <a:latin typeface="+mn-lt"/>
                        </a:rPr>
                        <a:t>-20 dBm</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600" b="0" i="0" u="none" strike="noStrike" dirty="0">
                          <a:solidFill>
                            <a:schemeClr val="bg1"/>
                          </a:solidFill>
                          <a:effectLst/>
                          <a:latin typeface="+mn-lt"/>
                        </a:rPr>
                        <a:t>-23 dBm</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09450082"/>
                  </a:ext>
                </a:extLst>
              </a:tr>
              <a:tr h="382185">
                <a:tc>
                  <a:txBody>
                    <a:bodyPr/>
                    <a:lstStyle/>
                    <a:p>
                      <a:pPr algn="ctr" fontAlgn="b"/>
                      <a:r>
                        <a:rPr lang="en-GB" sz="1600" b="0" i="0" kern="1200" dirty="0">
                          <a:solidFill>
                            <a:schemeClr val="bg1"/>
                          </a:solidFill>
                          <a:effectLst/>
                          <a:latin typeface="+mn-lt"/>
                          <a:ea typeface="+mn-ea"/>
                          <a:cs typeface="+mn-cs"/>
                        </a:rPr>
                        <a:t>Interval period</a:t>
                      </a:r>
                      <a:endParaRPr lang="en-GB" sz="1600" b="0" i="0" u="none" strike="noStrike" dirty="0">
                        <a:solidFill>
                          <a:schemeClr val="bg1"/>
                        </a:solidFill>
                        <a:effectLst/>
                        <a:latin typeface="+mn-lt"/>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u="none" strike="noStrike" dirty="0">
                          <a:solidFill>
                            <a:schemeClr val="bg1"/>
                          </a:solidFill>
                          <a:effectLst/>
                        </a:rPr>
                        <a:t>100ms</a:t>
                      </a:r>
                      <a:endParaRPr lang="en-GB" sz="1800" b="0" i="0" u="none" strike="noStrike" dirty="0">
                        <a:solidFill>
                          <a:schemeClr val="bg1"/>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800" u="none" strike="noStrike" dirty="0">
                          <a:solidFill>
                            <a:schemeClr val="bg1"/>
                          </a:solidFill>
                          <a:effectLst/>
                        </a:rPr>
                        <a:t>100ms</a:t>
                      </a:r>
                      <a:endParaRPr lang="en-GB" sz="1800" b="0" i="0" u="none" strike="noStrike" dirty="0">
                        <a:solidFill>
                          <a:schemeClr val="bg1"/>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5673834"/>
                  </a:ext>
                </a:extLst>
              </a:tr>
            </a:tbl>
          </a:graphicData>
        </a:graphic>
      </p:graphicFrame>
    </p:spTree>
    <p:extLst>
      <p:ext uri="{BB962C8B-B14F-4D97-AF65-F5344CB8AC3E}">
        <p14:creationId xmlns:p14="http://schemas.microsoft.com/office/powerpoint/2010/main" val="4227226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3m Scan</a:t>
            </a:r>
          </a:p>
        </p:txBody>
      </p:sp>
      <p:sp>
        <p:nvSpPr>
          <p:cNvPr id="41" name="Content Placeholder 2">
            <a:extLst>
              <a:ext uri="{FF2B5EF4-FFF2-40B4-BE49-F238E27FC236}">
                <a16:creationId xmlns:a16="http://schemas.microsoft.com/office/drawing/2014/main" id="{6FB8208F-5FBE-CD47-BCB0-B0B603637626}"/>
              </a:ext>
            </a:extLst>
          </p:cNvPr>
          <p:cNvSpPr>
            <a:spLocks noGrp="1"/>
          </p:cNvSpPr>
          <p:nvPr>
            <p:ph idx="1"/>
          </p:nvPr>
        </p:nvSpPr>
        <p:spPr>
          <a:xfrm>
            <a:off x="285280" y="2447694"/>
            <a:ext cx="5810719" cy="3767911"/>
          </a:xfrm>
        </p:spPr>
        <p:txBody>
          <a:bodyPr anchor="t">
            <a:normAutofit/>
          </a:bodyPr>
          <a:lstStyle/>
          <a:p>
            <a:pPr marL="0" indent="0">
              <a:buNone/>
            </a:pPr>
            <a:r>
              <a:rPr lang="en-US" sz="2400" dirty="0"/>
              <a:t>Test Details:</a:t>
            </a:r>
          </a:p>
          <a:p>
            <a:r>
              <a:rPr lang="en-US" dirty="0"/>
              <a:t>The distance from the desk and the beacon is 0.5 meters and this will be kept constant throughout the tests.</a:t>
            </a:r>
          </a:p>
          <a:p>
            <a:r>
              <a:rPr lang="en-US" dirty="0"/>
              <a:t>The hypotenuse of the triangle of is worked out using standard trigonometry and is equal to 3.04m.</a:t>
            </a:r>
          </a:p>
          <a:p>
            <a:r>
              <a:rPr lang="en-US" dirty="0"/>
              <a:t>3.0 meters = 300cm is the measurement from the wall to the phone and this will be alternating measurement. </a:t>
            </a:r>
          </a:p>
        </p:txBody>
      </p:sp>
      <p:sp>
        <p:nvSpPr>
          <p:cNvPr id="3" name="Right Triangle 2">
            <a:extLst>
              <a:ext uri="{FF2B5EF4-FFF2-40B4-BE49-F238E27FC236}">
                <a16:creationId xmlns:a16="http://schemas.microsoft.com/office/drawing/2014/main" id="{9901DC20-5618-694E-AAFA-04D30FDF5B6E}"/>
              </a:ext>
            </a:extLst>
          </p:cNvPr>
          <p:cNvSpPr/>
          <p:nvPr/>
        </p:nvSpPr>
        <p:spPr>
          <a:xfrm flipH="1">
            <a:off x="8097167" y="2720051"/>
            <a:ext cx="2239024" cy="2469561"/>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Record">
            <a:extLst>
              <a:ext uri="{FF2B5EF4-FFF2-40B4-BE49-F238E27FC236}">
                <a16:creationId xmlns:a16="http://schemas.microsoft.com/office/drawing/2014/main" id="{49DB5E26-2269-A04C-ACFD-E46FAAB232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29293" y="2376974"/>
            <a:ext cx="413795" cy="413795"/>
          </a:xfrm>
          <a:prstGeom prst="rect">
            <a:avLst/>
          </a:prstGeom>
        </p:spPr>
      </p:pic>
      <p:sp>
        <p:nvSpPr>
          <p:cNvPr id="6" name="TextBox 5">
            <a:extLst>
              <a:ext uri="{FF2B5EF4-FFF2-40B4-BE49-F238E27FC236}">
                <a16:creationId xmlns:a16="http://schemas.microsoft.com/office/drawing/2014/main" id="{6DA13127-1252-8247-A3D1-BAA67FCC139D}"/>
              </a:ext>
            </a:extLst>
          </p:cNvPr>
          <p:cNvSpPr txBox="1"/>
          <p:nvPr/>
        </p:nvSpPr>
        <p:spPr>
          <a:xfrm>
            <a:off x="9709228" y="2078362"/>
            <a:ext cx="1253924" cy="369332"/>
          </a:xfrm>
          <a:prstGeom prst="rect">
            <a:avLst/>
          </a:prstGeom>
          <a:noFill/>
        </p:spPr>
        <p:txBody>
          <a:bodyPr wrap="square" rtlCol="0">
            <a:spAutoFit/>
          </a:bodyPr>
          <a:lstStyle/>
          <a:p>
            <a:r>
              <a:rPr lang="en-US" dirty="0"/>
              <a:t>Beacons</a:t>
            </a:r>
          </a:p>
        </p:txBody>
      </p:sp>
      <p:cxnSp>
        <p:nvCxnSpPr>
          <p:cNvPr id="8" name="Straight Connector 7">
            <a:extLst>
              <a:ext uri="{FF2B5EF4-FFF2-40B4-BE49-F238E27FC236}">
                <a16:creationId xmlns:a16="http://schemas.microsoft.com/office/drawing/2014/main" id="{3A383A5B-0F93-6040-99C8-7831EC22FF06}"/>
              </a:ext>
            </a:extLst>
          </p:cNvPr>
          <p:cNvCxnSpPr>
            <a:cxnSpLocks/>
          </p:cNvCxnSpPr>
          <p:nvPr/>
        </p:nvCxnSpPr>
        <p:spPr>
          <a:xfrm flipV="1">
            <a:off x="6905064" y="5197031"/>
            <a:ext cx="3431126" cy="7419"/>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F8AA397-7FEE-1744-BF2D-FB9AC8116974}"/>
              </a:ext>
            </a:extLst>
          </p:cNvPr>
          <p:cNvSpPr txBox="1"/>
          <p:nvPr/>
        </p:nvSpPr>
        <p:spPr>
          <a:xfrm>
            <a:off x="8260464" y="5197032"/>
            <a:ext cx="760072" cy="369332"/>
          </a:xfrm>
          <a:prstGeom prst="rect">
            <a:avLst/>
          </a:prstGeom>
          <a:noFill/>
        </p:spPr>
        <p:txBody>
          <a:bodyPr wrap="square" rtlCol="0">
            <a:spAutoFit/>
          </a:bodyPr>
          <a:lstStyle/>
          <a:p>
            <a:r>
              <a:rPr lang="en-US" dirty="0"/>
              <a:t>Desk</a:t>
            </a:r>
          </a:p>
        </p:txBody>
      </p:sp>
      <p:sp>
        <p:nvSpPr>
          <p:cNvPr id="14" name="TextBox 13">
            <a:extLst>
              <a:ext uri="{FF2B5EF4-FFF2-40B4-BE49-F238E27FC236}">
                <a16:creationId xmlns:a16="http://schemas.microsoft.com/office/drawing/2014/main" id="{21FD8288-8350-BC46-A334-E2758F50CB56}"/>
              </a:ext>
            </a:extLst>
          </p:cNvPr>
          <p:cNvSpPr txBox="1"/>
          <p:nvPr/>
        </p:nvSpPr>
        <p:spPr>
          <a:xfrm>
            <a:off x="8519834" y="3681080"/>
            <a:ext cx="779120" cy="307777"/>
          </a:xfrm>
          <a:prstGeom prst="rect">
            <a:avLst/>
          </a:prstGeom>
          <a:noFill/>
        </p:spPr>
        <p:txBody>
          <a:bodyPr wrap="square" rtlCol="0">
            <a:spAutoFit/>
          </a:bodyPr>
          <a:lstStyle/>
          <a:p>
            <a:pPr algn="ctr"/>
            <a:r>
              <a:rPr lang="en-US" sz="1400" dirty="0"/>
              <a:t>3.03m</a:t>
            </a:r>
          </a:p>
        </p:txBody>
      </p:sp>
      <p:sp>
        <p:nvSpPr>
          <p:cNvPr id="15" name="TextBox 14">
            <a:extLst>
              <a:ext uri="{FF2B5EF4-FFF2-40B4-BE49-F238E27FC236}">
                <a16:creationId xmlns:a16="http://schemas.microsoft.com/office/drawing/2014/main" id="{5B3CBDF0-18E9-AF4B-BED6-8DD5F9B1847D}"/>
              </a:ext>
            </a:extLst>
          </p:cNvPr>
          <p:cNvSpPr txBox="1"/>
          <p:nvPr/>
        </p:nvSpPr>
        <p:spPr>
          <a:xfrm>
            <a:off x="10299538" y="3681080"/>
            <a:ext cx="737345" cy="307777"/>
          </a:xfrm>
          <a:prstGeom prst="rect">
            <a:avLst/>
          </a:prstGeom>
          <a:noFill/>
        </p:spPr>
        <p:txBody>
          <a:bodyPr wrap="square" rtlCol="0">
            <a:spAutoFit/>
          </a:bodyPr>
          <a:lstStyle/>
          <a:p>
            <a:r>
              <a:rPr lang="en-US" sz="1400" dirty="0"/>
              <a:t>0.5m</a:t>
            </a:r>
          </a:p>
        </p:txBody>
      </p:sp>
      <p:sp>
        <p:nvSpPr>
          <p:cNvPr id="16" name="TextBox 15">
            <a:extLst>
              <a:ext uri="{FF2B5EF4-FFF2-40B4-BE49-F238E27FC236}">
                <a16:creationId xmlns:a16="http://schemas.microsoft.com/office/drawing/2014/main" id="{524B1774-C041-F044-8182-2ED929D16DE0}"/>
              </a:ext>
            </a:extLst>
          </p:cNvPr>
          <p:cNvSpPr txBox="1"/>
          <p:nvPr/>
        </p:nvSpPr>
        <p:spPr>
          <a:xfrm>
            <a:off x="9186195" y="5197031"/>
            <a:ext cx="865938" cy="307777"/>
          </a:xfrm>
          <a:prstGeom prst="rect">
            <a:avLst/>
          </a:prstGeom>
          <a:noFill/>
        </p:spPr>
        <p:txBody>
          <a:bodyPr wrap="square" rtlCol="0">
            <a:spAutoFit/>
          </a:bodyPr>
          <a:lstStyle/>
          <a:p>
            <a:pPr algn="ctr"/>
            <a:r>
              <a:rPr lang="en-US" sz="1400" dirty="0"/>
              <a:t>3m</a:t>
            </a:r>
          </a:p>
        </p:txBody>
      </p:sp>
      <p:pic>
        <p:nvPicPr>
          <p:cNvPr id="17" name="Graphic 16" descr="Smart Phone">
            <a:extLst>
              <a:ext uri="{FF2B5EF4-FFF2-40B4-BE49-F238E27FC236}">
                <a16:creationId xmlns:a16="http://schemas.microsoft.com/office/drawing/2014/main" id="{C007F551-DABD-0D45-A8D9-2270BADC99F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715301" y="4522869"/>
            <a:ext cx="457199" cy="457199"/>
          </a:xfrm>
          <a:prstGeom prst="rect">
            <a:avLst/>
          </a:prstGeom>
        </p:spPr>
      </p:pic>
      <p:cxnSp>
        <p:nvCxnSpPr>
          <p:cNvPr id="20" name="Straight Connector 19">
            <a:extLst>
              <a:ext uri="{FF2B5EF4-FFF2-40B4-BE49-F238E27FC236}">
                <a16:creationId xmlns:a16="http://schemas.microsoft.com/office/drawing/2014/main" id="{3A1B8EA8-F3FE-174C-BDF2-519943CDD01F}"/>
              </a:ext>
            </a:extLst>
          </p:cNvPr>
          <p:cNvCxnSpPr>
            <a:cxnSpLocks/>
            <a:stCxn id="17" idx="2"/>
          </p:cNvCxnSpPr>
          <p:nvPr/>
        </p:nvCxnSpPr>
        <p:spPr>
          <a:xfrm>
            <a:off x="7943901" y="4980068"/>
            <a:ext cx="107350" cy="18808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F2B298-0A45-8942-A4B2-DCC18DE96889}"/>
              </a:ext>
            </a:extLst>
          </p:cNvPr>
          <p:cNvCxnSpPr>
            <a:cxnSpLocks/>
            <a:stCxn id="17" idx="2"/>
          </p:cNvCxnSpPr>
          <p:nvPr/>
        </p:nvCxnSpPr>
        <p:spPr>
          <a:xfrm flipH="1">
            <a:off x="7868567" y="4980068"/>
            <a:ext cx="75334" cy="18808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8E7A407-99AB-3A4F-9F31-F9298A83BB39}"/>
              </a:ext>
            </a:extLst>
          </p:cNvPr>
          <p:cNvSpPr txBox="1"/>
          <p:nvPr/>
        </p:nvSpPr>
        <p:spPr>
          <a:xfrm>
            <a:off x="6905064" y="4574442"/>
            <a:ext cx="994805" cy="369332"/>
          </a:xfrm>
          <a:prstGeom prst="rect">
            <a:avLst/>
          </a:prstGeom>
          <a:noFill/>
        </p:spPr>
        <p:txBody>
          <a:bodyPr wrap="square" rtlCol="0">
            <a:spAutoFit/>
          </a:bodyPr>
          <a:lstStyle/>
          <a:p>
            <a:pPr algn="ctr"/>
            <a:r>
              <a:rPr lang="en-US" dirty="0"/>
              <a:t>iPhone</a:t>
            </a:r>
          </a:p>
        </p:txBody>
      </p:sp>
      <p:sp>
        <p:nvSpPr>
          <p:cNvPr id="29" name="Rectangle 28">
            <a:extLst>
              <a:ext uri="{FF2B5EF4-FFF2-40B4-BE49-F238E27FC236}">
                <a16:creationId xmlns:a16="http://schemas.microsoft.com/office/drawing/2014/main" id="{B003006C-842A-B548-9F86-73D2DA894E49}"/>
              </a:ext>
            </a:extLst>
          </p:cNvPr>
          <p:cNvSpPr/>
          <p:nvPr/>
        </p:nvSpPr>
        <p:spPr>
          <a:xfrm>
            <a:off x="10217792" y="5069193"/>
            <a:ext cx="118398" cy="127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6775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404461" y="105756"/>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3m Disk vs Estimote</a:t>
            </a:r>
          </a:p>
        </p:txBody>
      </p:sp>
      <p:pic>
        <p:nvPicPr>
          <p:cNvPr id="2" name="Picture 1">
            <a:extLst>
              <a:ext uri="{FF2B5EF4-FFF2-40B4-BE49-F238E27FC236}">
                <a16:creationId xmlns:a16="http://schemas.microsoft.com/office/drawing/2014/main" id="{E3AEA1F4-F67C-7646-90A0-ACEB0650D2A7}"/>
              </a:ext>
            </a:extLst>
          </p:cNvPr>
          <p:cNvPicPr>
            <a:picLocks noChangeAspect="1"/>
          </p:cNvPicPr>
          <p:nvPr/>
        </p:nvPicPr>
        <p:blipFill>
          <a:blip r:embed="rId3"/>
          <a:stretch>
            <a:fillRect/>
          </a:stretch>
        </p:blipFill>
        <p:spPr>
          <a:xfrm>
            <a:off x="404461" y="689080"/>
            <a:ext cx="11383078" cy="5937469"/>
          </a:xfrm>
          <a:prstGeom prst="rect">
            <a:avLst/>
          </a:prstGeom>
        </p:spPr>
      </p:pic>
    </p:spTree>
    <p:extLst>
      <p:ext uri="{BB962C8B-B14F-4D97-AF65-F5344CB8AC3E}">
        <p14:creationId xmlns:p14="http://schemas.microsoft.com/office/powerpoint/2010/main" val="39454835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ctrTitle"/>
          </p:nvPr>
        </p:nvSpPr>
        <p:spPr/>
        <p:txBody>
          <a:bodyPr/>
          <a:lstStyle/>
          <a:p>
            <a:r>
              <a:rPr lang="en-US" dirty="0"/>
              <a:t>Overview</a:t>
            </a:r>
          </a:p>
        </p:txBody>
      </p:sp>
      <p:pic>
        <p:nvPicPr>
          <p:cNvPr id="7" name="Graphic 6" descr="Balloon Animal">
            <a:extLst>
              <a:ext uri="{FF2B5EF4-FFF2-40B4-BE49-F238E27FC236}">
                <a16:creationId xmlns:a16="http://schemas.microsoft.com/office/drawing/2014/main" id="{4E21486B-994D-F34A-A8AE-2D1D32B2924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373410" y="5812748"/>
            <a:ext cx="914400" cy="914400"/>
          </a:xfrm>
          <a:prstGeom prst="rect">
            <a:avLst/>
          </a:prstGeom>
        </p:spPr>
      </p:pic>
    </p:spTree>
    <p:extLst>
      <p:ext uri="{BB962C8B-B14F-4D97-AF65-F5344CB8AC3E}">
        <p14:creationId xmlns:p14="http://schemas.microsoft.com/office/powerpoint/2010/main" val="34894933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404461" y="105756"/>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a:t>Over all beacon scans</a:t>
            </a:r>
            <a:endParaRPr lang="en-US" sz="3200" dirty="0"/>
          </a:p>
        </p:txBody>
      </p:sp>
      <p:graphicFrame>
        <p:nvGraphicFramePr>
          <p:cNvPr id="5" name="Chart 4">
            <a:extLst>
              <a:ext uri="{FF2B5EF4-FFF2-40B4-BE49-F238E27FC236}">
                <a16:creationId xmlns:a16="http://schemas.microsoft.com/office/drawing/2014/main" id="{7A326645-334A-AB4B-AAEC-E9117C84D562}"/>
              </a:ext>
            </a:extLst>
          </p:cNvPr>
          <p:cNvGraphicFramePr>
            <a:graphicFrameLocks/>
          </p:cNvGraphicFramePr>
          <p:nvPr>
            <p:extLst>
              <p:ext uri="{D42A27DB-BD31-4B8C-83A1-F6EECF244321}">
                <p14:modId xmlns:p14="http://schemas.microsoft.com/office/powerpoint/2010/main" val="3790043096"/>
              </p:ext>
            </p:extLst>
          </p:nvPr>
        </p:nvGraphicFramePr>
        <p:xfrm>
          <a:off x="372561" y="689081"/>
          <a:ext cx="11446879" cy="589101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220555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B0558311-883C-1647-BF87-120E9D5B5FEC}"/>
              </a:ext>
            </a:extLst>
          </p:cNvPr>
          <p:cNvGraphicFramePr>
            <a:graphicFrameLocks noGrp="1"/>
          </p:cNvGraphicFramePr>
          <p:nvPr>
            <p:extLst>
              <p:ext uri="{D42A27DB-BD31-4B8C-83A1-F6EECF244321}">
                <p14:modId xmlns:p14="http://schemas.microsoft.com/office/powerpoint/2010/main" val="2534350313"/>
              </p:ext>
            </p:extLst>
          </p:nvPr>
        </p:nvGraphicFramePr>
        <p:xfrm>
          <a:off x="1121900" y="689080"/>
          <a:ext cx="9948199" cy="5794950"/>
        </p:xfrm>
        <a:graphic>
          <a:graphicData uri="http://schemas.openxmlformats.org/drawingml/2006/table">
            <a:tbl>
              <a:tblPr firstRow="1" bandRow="1">
                <a:tableStyleId>{5C22544A-7EE6-4342-B048-85BDC9FD1C3A}</a:tableStyleId>
              </a:tblPr>
              <a:tblGrid>
                <a:gridCol w="2487050">
                  <a:extLst>
                    <a:ext uri="{9D8B030D-6E8A-4147-A177-3AD203B41FA5}">
                      <a16:colId xmlns:a16="http://schemas.microsoft.com/office/drawing/2014/main" val="3343929462"/>
                    </a:ext>
                  </a:extLst>
                </a:gridCol>
                <a:gridCol w="2325685">
                  <a:extLst>
                    <a:ext uri="{9D8B030D-6E8A-4147-A177-3AD203B41FA5}">
                      <a16:colId xmlns:a16="http://schemas.microsoft.com/office/drawing/2014/main" val="1212374964"/>
                    </a:ext>
                  </a:extLst>
                </a:gridCol>
                <a:gridCol w="2259106">
                  <a:extLst>
                    <a:ext uri="{9D8B030D-6E8A-4147-A177-3AD203B41FA5}">
                      <a16:colId xmlns:a16="http://schemas.microsoft.com/office/drawing/2014/main" val="1928032662"/>
                    </a:ext>
                  </a:extLst>
                </a:gridCol>
                <a:gridCol w="2876358">
                  <a:extLst>
                    <a:ext uri="{9D8B030D-6E8A-4147-A177-3AD203B41FA5}">
                      <a16:colId xmlns:a16="http://schemas.microsoft.com/office/drawing/2014/main" val="114068698"/>
                    </a:ext>
                  </a:extLst>
                </a:gridCol>
              </a:tblGrid>
              <a:tr h="579495">
                <a:tc>
                  <a:txBody>
                    <a:bodyPr/>
                    <a:lstStyle/>
                    <a:p>
                      <a:pPr algn="ctr"/>
                      <a:r>
                        <a:rPr lang="en-US" sz="2800" dirty="0"/>
                        <a:t>Distance</a:t>
                      </a:r>
                    </a:p>
                  </a:txBody>
                  <a:tcPr anchor="ctr"/>
                </a:tc>
                <a:tc>
                  <a:txBody>
                    <a:bodyPr/>
                    <a:lstStyle/>
                    <a:p>
                      <a:pPr algn="ctr"/>
                      <a:r>
                        <a:rPr lang="en-US" sz="2800" dirty="0"/>
                        <a:t>Estimote</a:t>
                      </a:r>
                    </a:p>
                  </a:txBody>
                  <a:tcPr anchor="ctr"/>
                </a:tc>
                <a:tc>
                  <a:txBody>
                    <a:bodyPr/>
                    <a:lstStyle/>
                    <a:p>
                      <a:pPr algn="ctr"/>
                      <a:r>
                        <a:rPr lang="en-US" sz="2800" dirty="0"/>
                        <a:t>Disk</a:t>
                      </a:r>
                    </a:p>
                  </a:txBody>
                  <a:tcPr anchor="ctr"/>
                </a:tc>
                <a:tc>
                  <a:txBody>
                    <a:bodyPr/>
                    <a:lstStyle/>
                    <a:p>
                      <a:pPr algn="ctr"/>
                      <a:r>
                        <a:rPr lang="en-US" sz="2800" dirty="0"/>
                        <a:t>Difference</a:t>
                      </a:r>
                    </a:p>
                  </a:txBody>
                  <a:tcPr anchor="ctr"/>
                </a:tc>
                <a:extLst>
                  <a:ext uri="{0D108BD9-81ED-4DB2-BD59-A6C34878D82A}">
                    <a16:rowId xmlns:a16="http://schemas.microsoft.com/office/drawing/2014/main" val="2500890522"/>
                  </a:ext>
                </a:extLst>
              </a:tr>
              <a:tr h="579495">
                <a:tc>
                  <a:txBody>
                    <a:bodyPr/>
                    <a:lstStyle/>
                    <a:p>
                      <a:r>
                        <a:rPr lang="en-US" dirty="0"/>
                        <a:t>1cm</a:t>
                      </a:r>
                    </a:p>
                  </a:txBody>
                  <a:tcPr anchor="ctr"/>
                </a:tc>
                <a:tc>
                  <a:txBody>
                    <a:bodyPr/>
                    <a:lstStyle/>
                    <a:p>
                      <a:pPr algn="ctr" fontAlgn="b"/>
                      <a:r>
                        <a:rPr lang="en-GB" dirty="0"/>
                        <a:t>-83</a:t>
                      </a:r>
                    </a:p>
                  </a:txBody>
                  <a:tcPr marL="9525" marR="9525" marT="9525" marB="0" anchor="ctr"/>
                </a:tc>
                <a:tc>
                  <a:txBody>
                    <a:bodyPr/>
                    <a:lstStyle/>
                    <a:p>
                      <a:pPr algn="ctr" fontAlgn="b"/>
                      <a:r>
                        <a:rPr lang="en-GB"/>
                        <a:t>-75</a:t>
                      </a:r>
                    </a:p>
                  </a:txBody>
                  <a:tcPr marL="9525" marR="9525" marT="9525" marB="0" anchor="ctr"/>
                </a:tc>
                <a:tc>
                  <a:txBody>
                    <a:bodyPr/>
                    <a:lstStyle/>
                    <a:p>
                      <a:pPr algn="ctr" fontAlgn="b"/>
                      <a:r>
                        <a:rPr lang="en-GB" dirty="0"/>
                        <a:t>-8</a:t>
                      </a:r>
                    </a:p>
                  </a:txBody>
                  <a:tcPr marL="9525" marR="9525" marT="9525" marB="0" anchor="ctr"/>
                </a:tc>
                <a:extLst>
                  <a:ext uri="{0D108BD9-81ED-4DB2-BD59-A6C34878D82A}">
                    <a16:rowId xmlns:a16="http://schemas.microsoft.com/office/drawing/2014/main" val="3809450082"/>
                  </a:ext>
                </a:extLst>
              </a:tr>
              <a:tr h="579495">
                <a:tc>
                  <a:txBody>
                    <a:bodyPr/>
                    <a:lstStyle/>
                    <a:p>
                      <a:r>
                        <a:rPr lang="en-US" dirty="0"/>
                        <a:t>10cm</a:t>
                      </a:r>
                    </a:p>
                  </a:txBody>
                  <a:tcPr anchor="ctr"/>
                </a:tc>
                <a:tc>
                  <a:txBody>
                    <a:bodyPr/>
                    <a:lstStyle/>
                    <a:p>
                      <a:pPr algn="ctr" fontAlgn="b"/>
                      <a:r>
                        <a:rPr lang="en-GB" dirty="0"/>
                        <a:t>-80</a:t>
                      </a:r>
                    </a:p>
                  </a:txBody>
                  <a:tcPr marL="9525" marR="9525" marT="9525" marB="0" anchor="ctr"/>
                </a:tc>
                <a:tc>
                  <a:txBody>
                    <a:bodyPr/>
                    <a:lstStyle/>
                    <a:p>
                      <a:pPr algn="ctr" fontAlgn="b"/>
                      <a:r>
                        <a:rPr lang="en-GB" dirty="0"/>
                        <a:t>-73</a:t>
                      </a:r>
                    </a:p>
                  </a:txBody>
                  <a:tcPr marL="9525" marR="9525" marT="9525" marB="0" anchor="ctr"/>
                </a:tc>
                <a:tc>
                  <a:txBody>
                    <a:bodyPr/>
                    <a:lstStyle/>
                    <a:p>
                      <a:pPr algn="ctr" fontAlgn="b"/>
                      <a:r>
                        <a:rPr lang="en-GB" dirty="0"/>
                        <a:t>-7</a:t>
                      </a:r>
                    </a:p>
                  </a:txBody>
                  <a:tcPr marL="9525" marR="9525" marT="9525" marB="0" anchor="ctr"/>
                </a:tc>
                <a:extLst>
                  <a:ext uri="{0D108BD9-81ED-4DB2-BD59-A6C34878D82A}">
                    <a16:rowId xmlns:a16="http://schemas.microsoft.com/office/drawing/2014/main" val="2135673834"/>
                  </a:ext>
                </a:extLst>
              </a:tr>
              <a:tr h="57949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20cm</a:t>
                      </a:r>
                    </a:p>
                  </a:txBody>
                  <a:tcPr anchor="ctr"/>
                </a:tc>
                <a:tc>
                  <a:txBody>
                    <a:bodyPr/>
                    <a:lstStyle/>
                    <a:p>
                      <a:pPr algn="ctr" fontAlgn="b"/>
                      <a:r>
                        <a:rPr lang="en-GB" dirty="0"/>
                        <a:t>-85</a:t>
                      </a:r>
                    </a:p>
                  </a:txBody>
                  <a:tcPr marL="9525" marR="9525" marT="9525" marB="0" anchor="ctr"/>
                </a:tc>
                <a:tc>
                  <a:txBody>
                    <a:bodyPr/>
                    <a:lstStyle/>
                    <a:p>
                      <a:pPr algn="ctr" fontAlgn="b"/>
                      <a:r>
                        <a:rPr lang="en-GB" dirty="0"/>
                        <a:t>-81</a:t>
                      </a:r>
                    </a:p>
                  </a:txBody>
                  <a:tcPr marL="9525" marR="9525" marT="9525" marB="0" anchor="ctr"/>
                </a:tc>
                <a:tc>
                  <a:txBody>
                    <a:bodyPr/>
                    <a:lstStyle/>
                    <a:p>
                      <a:pPr algn="ctr" fontAlgn="b"/>
                      <a:r>
                        <a:rPr lang="en-GB" dirty="0"/>
                        <a:t>-4</a:t>
                      </a:r>
                    </a:p>
                  </a:txBody>
                  <a:tcPr marL="9525" marR="9525" marT="9525" marB="0" anchor="ctr"/>
                </a:tc>
                <a:extLst>
                  <a:ext uri="{0D108BD9-81ED-4DB2-BD59-A6C34878D82A}">
                    <a16:rowId xmlns:a16="http://schemas.microsoft.com/office/drawing/2014/main" val="3984807270"/>
                  </a:ext>
                </a:extLst>
              </a:tr>
              <a:tr h="57949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30cm</a:t>
                      </a:r>
                    </a:p>
                  </a:txBody>
                  <a:tcPr anchor="ctr"/>
                </a:tc>
                <a:tc>
                  <a:txBody>
                    <a:bodyPr/>
                    <a:lstStyle/>
                    <a:p>
                      <a:pPr algn="ctr" fontAlgn="b"/>
                      <a:r>
                        <a:rPr lang="en-GB" dirty="0"/>
                        <a:t>-81</a:t>
                      </a:r>
                    </a:p>
                  </a:txBody>
                  <a:tcPr marL="9525" marR="9525" marT="9525" marB="0" anchor="ctr"/>
                </a:tc>
                <a:tc>
                  <a:txBody>
                    <a:bodyPr/>
                    <a:lstStyle/>
                    <a:p>
                      <a:pPr algn="ctr" fontAlgn="b"/>
                      <a:r>
                        <a:rPr lang="en-GB" dirty="0"/>
                        <a:t>-78</a:t>
                      </a:r>
                    </a:p>
                  </a:txBody>
                  <a:tcPr marL="9525" marR="9525" marT="9525" marB="0" anchor="ctr"/>
                </a:tc>
                <a:tc>
                  <a:txBody>
                    <a:bodyPr/>
                    <a:lstStyle/>
                    <a:p>
                      <a:pPr algn="ctr" fontAlgn="b"/>
                      <a:r>
                        <a:rPr lang="en-GB" dirty="0"/>
                        <a:t>-3</a:t>
                      </a:r>
                    </a:p>
                  </a:txBody>
                  <a:tcPr marL="9525" marR="9525" marT="9525" marB="0" anchor="ctr"/>
                </a:tc>
                <a:extLst>
                  <a:ext uri="{0D108BD9-81ED-4DB2-BD59-A6C34878D82A}">
                    <a16:rowId xmlns:a16="http://schemas.microsoft.com/office/drawing/2014/main" val="1051133708"/>
                  </a:ext>
                </a:extLst>
              </a:tr>
              <a:tr h="57949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40cm</a:t>
                      </a:r>
                    </a:p>
                  </a:txBody>
                  <a:tcPr anchor="ctr"/>
                </a:tc>
                <a:tc>
                  <a:txBody>
                    <a:bodyPr/>
                    <a:lstStyle/>
                    <a:p>
                      <a:pPr algn="ctr" fontAlgn="b"/>
                      <a:r>
                        <a:rPr lang="en-GB" dirty="0"/>
                        <a:t>-84</a:t>
                      </a:r>
                    </a:p>
                  </a:txBody>
                  <a:tcPr marL="9525" marR="9525" marT="9525" marB="0" anchor="ctr"/>
                </a:tc>
                <a:tc>
                  <a:txBody>
                    <a:bodyPr/>
                    <a:lstStyle/>
                    <a:p>
                      <a:pPr algn="ctr" fontAlgn="b"/>
                      <a:r>
                        <a:rPr lang="en-GB" dirty="0"/>
                        <a:t>-75</a:t>
                      </a:r>
                    </a:p>
                  </a:txBody>
                  <a:tcPr marL="9525" marR="9525" marT="9525" marB="0" anchor="ctr"/>
                </a:tc>
                <a:tc>
                  <a:txBody>
                    <a:bodyPr/>
                    <a:lstStyle/>
                    <a:p>
                      <a:pPr algn="ctr" fontAlgn="b"/>
                      <a:r>
                        <a:rPr lang="en-GB" dirty="0"/>
                        <a:t>-9</a:t>
                      </a:r>
                    </a:p>
                  </a:txBody>
                  <a:tcPr marL="9525" marR="9525" marT="9525" marB="0" anchor="ctr"/>
                </a:tc>
                <a:extLst>
                  <a:ext uri="{0D108BD9-81ED-4DB2-BD59-A6C34878D82A}">
                    <a16:rowId xmlns:a16="http://schemas.microsoft.com/office/drawing/2014/main" val="3587177940"/>
                  </a:ext>
                </a:extLst>
              </a:tr>
              <a:tr h="57949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50cm</a:t>
                      </a:r>
                    </a:p>
                  </a:txBody>
                  <a:tcPr anchor="ctr"/>
                </a:tc>
                <a:tc>
                  <a:txBody>
                    <a:bodyPr/>
                    <a:lstStyle/>
                    <a:p>
                      <a:pPr algn="ctr" fontAlgn="b"/>
                      <a:r>
                        <a:rPr lang="en-GB"/>
                        <a:t>-81</a:t>
                      </a:r>
                    </a:p>
                  </a:txBody>
                  <a:tcPr marL="9525" marR="9525" marT="9525" marB="0" anchor="ctr"/>
                </a:tc>
                <a:tc>
                  <a:txBody>
                    <a:bodyPr/>
                    <a:lstStyle/>
                    <a:p>
                      <a:pPr algn="ctr" fontAlgn="b"/>
                      <a:r>
                        <a:rPr lang="en-GB" dirty="0"/>
                        <a:t>-80</a:t>
                      </a:r>
                    </a:p>
                  </a:txBody>
                  <a:tcPr marL="9525" marR="9525" marT="9525" marB="0" anchor="ctr"/>
                </a:tc>
                <a:tc>
                  <a:txBody>
                    <a:bodyPr/>
                    <a:lstStyle/>
                    <a:p>
                      <a:pPr algn="ctr" fontAlgn="b"/>
                      <a:r>
                        <a:rPr lang="en-GB" dirty="0"/>
                        <a:t>-1</a:t>
                      </a:r>
                    </a:p>
                  </a:txBody>
                  <a:tcPr marL="9525" marR="9525" marT="9525" marB="0" anchor="ctr"/>
                </a:tc>
                <a:extLst>
                  <a:ext uri="{0D108BD9-81ED-4DB2-BD59-A6C34878D82A}">
                    <a16:rowId xmlns:a16="http://schemas.microsoft.com/office/drawing/2014/main" val="3634772282"/>
                  </a:ext>
                </a:extLst>
              </a:tr>
              <a:tr h="579495">
                <a:tc>
                  <a:txBody>
                    <a:bodyPr/>
                    <a:lstStyle/>
                    <a:p>
                      <a:r>
                        <a:rPr lang="en-US" dirty="0"/>
                        <a:t>1m</a:t>
                      </a:r>
                    </a:p>
                  </a:txBody>
                  <a:tcPr anchor="ctr"/>
                </a:tc>
                <a:tc>
                  <a:txBody>
                    <a:bodyPr/>
                    <a:lstStyle/>
                    <a:p>
                      <a:pPr algn="ctr" fontAlgn="b"/>
                      <a:r>
                        <a:rPr lang="en-GB" dirty="0"/>
                        <a:t>-76</a:t>
                      </a:r>
                    </a:p>
                  </a:txBody>
                  <a:tcPr marL="9525" marR="9525" marT="9525" marB="0" anchor="ctr"/>
                </a:tc>
                <a:tc>
                  <a:txBody>
                    <a:bodyPr/>
                    <a:lstStyle/>
                    <a:p>
                      <a:pPr algn="ctr" fontAlgn="b"/>
                      <a:r>
                        <a:rPr lang="en-GB" dirty="0"/>
                        <a:t>-80</a:t>
                      </a:r>
                    </a:p>
                  </a:txBody>
                  <a:tcPr marL="9525" marR="9525" marT="9525" marB="0" anchor="ctr"/>
                </a:tc>
                <a:tc>
                  <a:txBody>
                    <a:bodyPr/>
                    <a:lstStyle/>
                    <a:p>
                      <a:pPr algn="ctr" fontAlgn="b"/>
                      <a:r>
                        <a:rPr lang="en-GB" dirty="0"/>
                        <a:t>4</a:t>
                      </a:r>
                    </a:p>
                  </a:txBody>
                  <a:tcPr marL="9525" marR="9525" marT="9525" marB="0" anchor="ctr"/>
                </a:tc>
                <a:extLst>
                  <a:ext uri="{0D108BD9-81ED-4DB2-BD59-A6C34878D82A}">
                    <a16:rowId xmlns:a16="http://schemas.microsoft.com/office/drawing/2014/main" val="2372280806"/>
                  </a:ext>
                </a:extLst>
              </a:tr>
              <a:tr h="579495">
                <a:tc>
                  <a:txBody>
                    <a:bodyPr/>
                    <a:lstStyle/>
                    <a:p>
                      <a:r>
                        <a:rPr lang="en-US" dirty="0"/>
                        <a:t>2m</a:t>
                      </a:r>
                    </a:p>
                  </a:txBody>
                  <a:tcPr anchor="ctr"/>
                </a:tc>
                <a:tc>
                  <a:txBody>
                    <a:bodyPr/>
                    <a:lstStyle/>
                    <a:p>
                      <a:pPr algn="ctr" fontAlgn="b"/>
                      <a:r>
                        <a:rPr lang="en-GB"/>
                        <a:t>-86</a:t>
                      </a:r>
                    </a:p>
                  </a:txBody>
                  <a:tcPr marL="9525" marR="9525" marT="9525" marB="0" anchor="ctr"/>
                </a:tc>
                <a:tc>
                  <a:txBody>
                    <a:bodyPr/>
                    <a:lstStyle/>
                    <a:p>
                      <a:pPr algn="ctr" fontAlgn="b"/>
                      <a:r>
                        <a:rPr lang="en-GB"/>
                        <a:t>-79</a:t>
                      </a:r>
                    </a:p>
                  </a:txBody>
                  <a:tcPr marL="9525" marR="9525" marT="9525" marB="0" anchor="ctr"/>
                </a:tc>
                <a:tc>
                  <a:txBody>
                    <a:bodyPr/>
                    <a:lstStyle/>
                    <a:p>
                      <a:pPr algn="ctr" fontAlgn="b"/>
                      <a:r>
                        <a:rPr lang="en-GB" dirty="0"/>
                        <a:t>-7</a:t>
                      </a:r>
                    </a:p>
                  </a:txBody>
                  <a:tcPr marL="9525" marR="9525" marT="9525" marB="0" anchor="ctr"/>
                </a:tc>
                <a:extLst>
                  <a:ext uri="{0D108BD9-81ED-4DB2-BD59-A6C34878D82A}">
                    <a16:rowId xmlns:a16="http://schemas.microsoft.com/office/drawing/2014/main" val="3417308454"/>
                  </a:ext>
                </a:extLst>
              </a:tr>
              <a:tr h="579495">
                <a:tc>
                  <a:txBody>
                    <a:bodyPr/>
                    <a:lstStyle/>
                    <a:p>
                      <a:r>
                        <a:rPr lang="en-US" dirty="0"/>
                        <a:t>3m</a:t>
                      </a:r>
                    </a:p>
                  </a:txBody>
                  <a:tcPr anchor="ctr"/>
                </a:tc>
                <a:tc>
                  <a:txBody>
                    <a:bodyPr/>
                    <a:lstStyle/>
                    <a:p>
                      <a:pPr algn="ctr" fontAlgn="b"/>
                      <a:r>
                        <a:rPr lang="en-GB" dirty="0"/>
                        <a:t>-85</a:t>
                      </a:r>
                    </a:p>
                  </a:txBody>
                  <a:tcPr marL="9525" marR="9525" marT="9525" marB="0" anchor="ctr"/>
                </a:tc>
                <a:tc>
                  <a:txBody>
                    <a:bodyPr/>
                    <a:lstStyle/>
                    <a:p>
                      <a:pPr algn="ctr" fontAlgn="b"/>
                      <a:r>
                        <a:rPr lang="en-GB" dirty="0"/>
                        <a:t>-84</a:t>
                      </a:r>
                    </a:p>
                  </a:txBody>
                  <a:tcPr marL="9525" marR="9525" marT="9525" marB="0" anchor="ctr"/>
                </a:tc>
                <a:tc>
                  <a:txBody>
                    <a:bodyPr/>
                    <a:lstStyle/>
                    <a:p>
                      <a:pPr algn="ctr"/>
                      <a:r>
                        <a:rPr lang="en-US" dirty="0"/>
                        <a:t>-1</a:t>
                      </a:r>
                    </a:p>
                  </a:txBody>
                  <a:tcPr anchor="ctr"/>
                </a:tc>
                <a:extLst>
                  <a:ext uri="{0D108BD9-81ED-4DB2-BD59-A6C34878D82A}">
                    <a16:rowId xmlns:a16="http://schemas.microsoft.com/office/drawing/2014/main" val="3519986399"/>
                  </a:ext>
                </a:extLst>
              </a:tr>
            </a:tbl>
          </a:graphicData>
        </a:graphic>
      </p:graphicFrame>
      <p:sp>
        <p:nvSpPr>
          <p:cNvPr id="3" name="Title 1">
            <a:extLst>
              <a:ext uri="{FF2B5EF4-FFF2-40B4-BE49-F238E27FC236}">
                <a16:creationId xmlns:a16="http://schemas.microsoft.com/office/drawing/2014/main" id="{C01E5FB7-FFA4-A84D-AC25-8E8C93D53799}"/>
              </a:ext>
            </a:extLst>
          </p:cNvPr>
          <p:cNvSpPr txBox="1">
            <a:spLocks/>
          </p:cNvSpPr>
          <p:nvPr/>
        </p:nvSpPr>
        <p:spPr>
          <a:xfrm>
            <a:off x="3838207" y="105756"/>
            <a:ext cx="4515586"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solidFill>
                  <a:schemeClr val="tx1"/>
                </a:solidFill>
              </a:rPr>
              <a:t>Averages of all 4 tests </a:t>
            </a:r>
            <a:endParaRPr lang="en-US" sz="3200" dirty="0"/>
          </a:p>
        </p:txBody>
      </p:sp>
    </p:spTree>
    <p:extLst>
      <p:ext uri="{BB962C8B-B14F-4D97-AF65-F5344CB8AC3E}">
        <p14:creationId xmlns:p14="http://schemas.microsoft.com/office/powerpoint/2010/main" val="465067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Beacons standing upright</a:t>
            </a:r>
          </a:p>
        </p:txBody>
      </p:sp>
      <p:sp>
        <p:nvSpPr>
          <p:cNvPr id="41" name="Content Placeholder 2">
            <a:extLst>
              <a:ext uri="{FF2B5EF4-FFF2-40B4-BE49-F238E27FC236}">
                <a16:creationId xmlns:a16="http://schemas.microsoft.com/office/drawing/2014/main" id="{6FB8208F-5FBE-CD47-BCB0-B0B603637626}"/>
              </a:ext>
            </a:extLst>
          </p:cNvPr>
          <p:cNvSpPr>
            <a:spLocks noGrp="1"/>
          </p:cNvSpPr>
          <p:nvPr>
            <p:ph idx="1"/>
          </p:nvPr>
        </p:nvSpPr>
        <p:spPr>
          <a:xfrm>
            <a:off x="810000" y="2482418"/>
            <a:ext cx="10554574" cy="3636511"/>
          </a:xfrm>
        </p:spPr>
        <p:txBody>
          <a:bodyPr anchor="t">
            <a:normAutofit/>
          </a:bodyPr>
          <a:lstStyle/>
          <a:p>
            <a:pPr marL="0" indent="0">
              <a:buNone/>
            </a:pPr>
            <a:r>
              <a:rPr lang="en-US" dirty="0"/>
              <a:t>For this test I will be placing the beacons on the white board with the distance of 0.50 meters above the scanning area (desk) and will be having the phone attached to the tripod and each distance will have four test run to try and work out an average RSSI power reading for both the Estimote and Disk beacon. The test scan will be set to run for 90 seconds, the beacons will not be changed out at any point during this test.</a:t>
            </a:r>
          </a:p>
        </p:txBody>
      </p:sp>
    </p:spTree>
    <p:extLst>
      <p:ext uri="{BB962C8B-B14F-4D97-AF65-F5344CB8AC3E}">
        <p14:creationId xmlns:p14="http://schemas.microsoft.com/office/powerpoint/2010/main" val="710235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1cm Scan</a:t>
            </a:r>
          </a:p>
        </p:txBody>
      </p:sp>
      <p:sp>
        <p:nvSpPr>
          <p:cNvPr id="41" name="Content Placeholder 2">
            <a:extLst>
              <a:ext uri="{FF2B5EF4-FFF2-40B4-BE49-F238E27FC236}">
                <a16:creationId xmlns:a16="http://schemas.microsoft.com/office/drawing/2014/main" id="{6FB8208F-5FBE-CD47-BCB0-B0B603637626}"/>
              </a:ext>
            </a:extLst>
          </p:cNvPr>
          <p:cNvSpPr>
            <a:spLocks noGrp="1"/>
          </p:cNvSpPr>
          <p:nvPr>
            <p:ph idx="1"/>
          </p:nvPr>
        </p:nvSpPr>
        <p:spPr>
          <a:xfrm>
            <a:off x="285280" y="2447694"/>
            <a:ext cx="5810719" cy="3767911"/>
          </a:xfrm>
        </p:spPr>
        <p:txBody>
          <a:bodyPr anchor="t">
            <a:normAutofit/>
          </a:bodyPr>
          <a:lstStyle/>
          <a:p>
            <a:pPr marL="0" indent="0">
              <a:buNone/>
            </a:pPr>
            <a:r>
              <a:rPr lang="en-US" sz="2400" dirty="0"/>
              <a:t>Test Details:</a:t>
            </a:r>
          </a:p>
          <a:p>
            <a:r>
              <a:rPr lang="en-US" dirty="0"/>
              <a:t>The distance from the desk and the beacon is 0.5 meters and this will be kept constant throughout the tests.</a:t>
            </a:r>
          </a:p>
          <a:p>
            <a:r>
              <a:rPr lang="en-US" dirty="0"/>
              <a:t>The hypotenuse of the triangle of is worked out using standard trigonometry and is equal to 0.50.</a:t>
            </a:r>
          </a:p>
          <a:p>
            <a:r>
              <a:rPr lang="en-US" dirty="0"/>
              <a:t>0.01 meters = 1cm is the measurement from the wall to the phone and this will be alternating measurement. </a:t>
            </a:r>
          </a:p>
        </p:txBody>
      </p:sp>
      <p:sp>
        <p:nvSpPr>
          <p:cNvPr id="3" name="Right Triangle 2">
            <a:extLst>
              <a:ext uri="{FF2B5EF4-FFF2-40B4-BE49-F238E27FC236}">
                <a16:creationId xmlns:a16="http://schemas.microsoft.com/office/drawing/2014/main" id="{9901DC20-5618-694E-AAFA-04D30FDF5B6E}"/>
              </a:ext>
            </a:extLst>
          </p:cNvPr>
          <p:cNvSpPr/>
          <p:nvPr/>
        </p:nvSpPr>
        <p:spPr>
          <a:xfrm flipH="1">
            <a:off x="10046824" y="2720049"/>
            <a:ext cx="289367" cy="2476983"/>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Record">
            <a:extLst>
              <a:ext uri="{FF2B5EF4-FFF2-40B4-BE49-F238E27FC236}">
                <a16:creationId xmlns:a16="http://schemas.microsoft.com/office/drawing/2014/main" id="{49DB5E26-2269-A04C-ACFD-E46FAAB232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29293" y="2376974"/>
            <a:ext cx="413795" cy="413795"/>
          </a:xfrm>
          <a:prstGeom prst="rect">
            <a:avLst/>
          </a:prstGeom>
        </p:spPr>
      </p:pic>
      <p:sp>
        <p:nvSpPr>
          <p:cNvPr id="6" name="TextBox 5">
            <a:extLst>
              <a:ext uri="{FF2B5EF4-FFF2-40B4-BE49-F238E27FC236}">
                <a16:creationId xmlns:a16="http://schemas.microsoft.com/office/drawing/2014/main" id="{6DA13127-1252-8247-A3D1-BAA67FCC139D}"/>
              </a:ext>
            </a:extLst>
          </p:cNvPr>
          <p:cNvSpPr txBox="1"/>
          <p:nvPr/>
        </p:nvSpPr>
        <p:spPr>
          <a:xfrm>
            <a:off x="9709228" y="2078362"/>
            <a:ext cx="1253924" cy="369332"/>
          </a:xfrm>
          <a:prstGeom prst="rect">
            <a:avLst/>
          </a:prstGeom>
          <a:noFill/>
        </p:spPr>
        <p:txBody>
          <a:bodyPr wrap="square" rtlCol="0">
            <a:spAutoFit/>
          </a:bodyPr>
          <a:lstStyle/>
          <a:p>
            <a:r>
              <a:rPr lang="en-US" dirty="0"/>
              <a:t>Beacons</a:t>
            </a:r>
          </a:p>
        </p:txBody>
      </p:sp>
      <p:cxnSp>
        <p:nvCxnSpPr>
          <p:cNvPr id="8" name="Straight Connector 7">
            <a:extLst>
              <a:ext uri="{FF2B5EF4-FFF2-40B4-BE49-F238E27FC236}">
                <a16:creationId xmlns:a16="http://schemas.microsoft.com/office/drawing/2014/main" id="{3A383A5B-0F93-6040-99C8-7831EC22FF06}"/>
              </a:ext>
            </a:extLst>
          </p:cNvPr>
          <p:cNvCxnSpPr>
            <a:cxnSpLocks/>
          </p:cNvCxnSpPr>
          <p:nvPr/>
        </p:nvCxnSpPr>
        <p:spPr>
          <a:xfrm>
            <a:off x="6905065" y="5168157"/>
            <a:ext cx="3431125" cy="2887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F8AA397-7FEE-1744-BF2D-FB9AC8116974}"/>
              </a:ext>
            </a:extLst>
          </p:cNvPr>
          <p:cNvSpPr txBox="1"/>
          <p:nvPr/>
        </p:nvSpPr>
        <p:spPr>
          <a:xfrm>
            <a:off x="8260464" y="5197032"/>
            <a:ext cx="760072" cy="369332"/>
          </a:xfrm>
          <a:prstGeom prst="rect">
            <a:avLst/>
          </a:prstGeom>
          <a:noFill/>
        </p:spPr>
        <p:txBody>
          <a:bodyPr wrap="square" rtlCol="0">
            <a:spAutoFit/>
          </a:bodyPr>
          <a:lstStyle/>
          <a:p>
            <a:r>
              <a:rPr lang="en-US" dirty="0"/>
              <a:t>Desk</a:t>
            </a:r>
          </a:p>
        </p:txBody>
      </p:sp>
      <p:sp>
        <p:nvSpPr>
          <p:cNvPr id="14" name="TextBox 13">
            <a:extLst>
              <a:ext uri="{FF2B5EF4-FFF2-40B4-BE49-F238E27FC236}">
                <a16:creationId xmlns:a16="http://schemas.microsoft.com/office/drawing/2014/main" id="{21FD8288-8350-BC46-A334-E2758F50CB56}"/>
              </a:ext>
            </a:extLst>
          </p:cNvPr>
          <p:cNvSpPr txBox="1"/>
          <p:nvPr/>
        </p:nvSpPr>
        <p:spPr>
          <a:xfrm>
            <a:off x="9509671" y="3681080"/>
            <a:ext cx="779120" cy="307777"/>
          </a:xfrm>
          <a:prstGeom prst="rect">
            <a:avLst/>
          </a:prstGeom>
          <a:noFill/>
        </p:spPr>
        <p:txBody>
          <a:bodyPr wrap="square" rtlCol="0">
            <a:spAutoFit/>
          </a:bodyPr>
          <a:lstStyle/>
          <a:p>
            <a:pPr algn="ctr"/>
            <a:r>
              <a:rPr lang="en-US" sz="1400" dirty="0"/>
              <a:t>0.5m</a:t>
            </a:r>
          </a:p>
        </p:txBody>
      </p:sp>
      <p:sp>
        <p:nvSpPr>
          <p:cNvPr id="15" name="TextBox 14">
            <a:extLst>
              <a:ext uri="{FF2B5EF4-FFF2-40B4-BE49-F238E27FC236}">
                <a16:creationId xmlns:a16="http://schemas.microsoft.com/office/drawing/2014/main" id="{5B3CBDF0-18E9-AF4B-BED6-8DD5F9B1847D}"/>
              </a:ext>
            </a:extLst>
          </p:cNvPr>
          <p:cNvSpPr txBox="1"/>
          <p:nvPr/>
        </p:nvSpPr>
        <p:spPr>
          <a:xfrm>
            <a:off x="10299538" y="3681080"/>
            <a:ext cx="737345" cy="307777"/>
          </a:xfrm>
          <a:prstGeom prst="rect">
            <a:avLst/>
          </a:prstGeom>
          <a:noFill/>
        </p:spPr>
        <p:txBody>
          <a:bodyPr wrap="square" rtlCol="0">
            <a:spAutoFit/>
          </a:bodyPr>
          <a:lstStyle/>
          <a:p>
            <a:r>
              <a:rPr lang="en-US" sz="1400" dirty="0"/>
              <a:t>0.5m</a:t>
            </a:r>
          </a:p>
        </p:txBody>
      </p:sp>
      <p:sp>
        <p:nvSpPr>
          <p:cNvPr id="16" name="TextBox 15">
            <a:extLst>
              <a:ext uri="{FF2B5EF4-FFF2-40B4-BE49-F238E27FC236}">
                <a16:creationId xmlns:a16="http://schemas.microsoft.com/office/drawing/2014/main" id="{524B1774-C041-F044-8182-2ED929D16DE0}"/>
              </a:ext>
            </a:extLst>
          </p:cNvPr>
          <p:cNvSpPr txBox="1"/>
          <p:nvPr/>
        </p:nvSpPr>
        <p:spPr>
          <a:xfrm>
            <a:off x="9808481" y="5168157"/>
            <a:ext cx="865938" cy="307777"/>
          </a:xfrm>
          <a:prstGeom prst="rect">
            <a:avLst/>
          </a:prstGeom>
          <a:noFill/>
        </p:spPr>
        <p:txBody>
          <a:bodyPr wrap="square" rtlCol="0">
            <a:spAutoFit/>
          </a:bodyPr>
          <a:lstStyle/>
          <a:p>
            <a:pPr algn="ctr"/>
            <a:r>
              <a:rPr lang="en-US" sz="1400" dirty="0"/>
              <a:t>0.01m</a:t>
            </a:r>
          </a:p>
        </p:txBody>
      </p:sp>
      <p:pic>
        <p:nvPicPr>
          <p:cNvPr id="17" name="Graphic 16" descr="Smart Phone">
            <a:extLst>
              <a:ext uri="{FF2B5EF4-FFF2-40B4-BE49-F238E27FC236}">
                <a16:creationId xmlns:a16="http://schemas.microsoft.com/office/drawing/2014/main" id="{C007F551-DABD-0D45-A8D9-2270BADC99F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55215" y="4551744"/>
            <a:ext cx="457199" cy="457199"/>
          </a:xfrm>
          <a:prstGeom prst="rect">
            <a:avLst/>
          </a:prstGeom>
        </p:spPr>
      </p:pic>
      <p:cxnSp>
        <p:nvCxnSpPr>
          <p:cNvPr id="20" name="Straight Connector 19">
            <a:extLst>
              <a:ext uri="{FF2B5EF4-FFF2-40B4-BE49-F238E27FC236}">
                <a16:creationId xmlns:a16="http://schemas.microsoft.com/office/drawing/2014/main" id="{3A1B8EA8-F3FE-174C-BDF2-519943CDD01F}"/>
              </a:ext>
            </a:extLst>
          </p:cNvPr>
          <p:cNvCxnSpPr>
            <a:cxnSpLocks/>
            <a:stCxn id="17" idx="2"/>
          </p:cNvCxnSpPr>
          <p:nvPr/>
        </p:nvCxnSpPr>
        <p:spPr>
          <a:xfrm>
            <a:off x="9883815" y="5008943"/>
            <a:ext cx="107350" cy="18808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F2B298-0A45-8942-A4B2-DCC18DE96889}"/>
              </a:ext>
            </a:extLst>
          </p:cNvPr>
          <p:cNvCxnSpPr>
            <a:cxnSpLocks/>
            <a:stCxn id="17" idx="2"/>
          </p:cNvCxnSpPr>
          <p:nvPr/>
        </p:nvCxnSpPr>
        <p:spPr>
          <a:xfrm flipH="1">
            <a:off x="9808481" y="5008943"/>
            <a:ext cx="75334" cy="18808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8E7A407-99AB-3A4F-9F31-F9298A83BB39}"/>
              </a:ext>
            </a:extLst>
          </p:cNvPr>
          <p:cNvSpPr txBox="1"/>
          <p:nvPr/>
        </p:nvSpPr>
        <p:spPr>
          <a:xfrm>
            <a:off x="8844978" y="4603317"/>
            <a:ext cx="994805" cy="369332"/>
          </a:xfrm>
          <a:prstGeom prst="rect">
            <a:avLst/>
          </a:prstGeom>
          <a:noFill/>
        </p:spPr>
        <p:txBody>
          <a:bodyPr wrap="square" rtlCol="0">
            <a:spAutoFit/>
          </a:bodyPr>
          <a:lstStyle/>
          <a:p>
            <a:pPr algn="ctr"/>
            <a:r>
              <a:rPr lang="en-US" dirty="0"/>
              <a:t>iPhone</a:t>
            </a:r>
          </a:p>
        </p:txBody>
      </p:sp>
      <p:sp>
        <p:nvSpPr>
          <p:cNvPr id="29" name="Rectangle 28">
            <a:extLst>
              <a:ext uri="{FF2B5EF4-FFF2-40B4-BE49-F238E27FC236}">
                <a16:creationId xmlns:a16="http://schemas.microsoft.com/office/drawing/2014/main" id="{B003006C-842A-B548-9F86-73D2DA894E49}"/>
              </a:ext>
            </a:extLst>
          </p:cNvPr>
          <p:cNvSpPr/>
          <p:nvPr/>
        </p:nvSpPr>
        <p:spPr>
          <a:xfrm>
            <a:off x="10217792" y="5069193"/>
            <a:ext cx="118398" cy="127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6506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409903" y="105757"/>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1cm Disk vs Estimote</a:t>
            </a:r>
          </a:p>
        </p:txBody>
      </p:sp>
      <p:pic>
        <p:nvPicPr>
          <p:cNvPr id="7" name="Picture 6">
            <a:extLst>
              <a:ext uri="{FF2B5EF4-FFF2-40B4-BE49-F238E27FC236}">
                <a16:creationId xmlns:a16="http://schemas.microsoft.com/office/drawing/2014/main" id="{4DF6C9CA-7B4A-4A4A-83E4-D54DBEEB0E11}"/>
              </a:ext>
            </a:extLst>
          </p:cNvPr>
          <p:cNvPicPr>
            <a:picLocks noChangeAspect="1"/>
          </p:cNvPicPr>
          <p:nvPr/>
        </p:nvPicPr>
        <p:blipFill>
          <a:blip r:embed="rId3"/>
          <a:stretch>
            <a:fillRect/>
          </a:stretch>
        </p:blipFill>
        <p:spPr>
          <a:xfrm>
            <a:off x="409903" y="689081"/>
            <a:ext cx="11372195" cy="5931792"/>
          </a:xfrm>
          <a:prstGeom prst="rect">
            <a:avLst/>
          </a:prstGeom>
        </p:spPr>
      </p:pic>
    </p:spTree>
    <p:extLst>
      <p:ext uri="{BB962C8B-B14F-4D97-AF65-F5344CB8AC3E}">
        <p14:creationId xmlns:p14="http://schemas.microsoft.com/office/powerpoint/2010/main" val="3676835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10cm Scan</a:t>
            </a:r>
          </a:p>
        </p:txBody>
      </p:sp>
      <p:sp>
        <p:nvSpPr>
          <p:cNvPr id="41" name="Content Placeholder 2">
            <a:extLst>
              <a:ext uri="{FF2B5EF4-FFF2-40B4-BE49-F238E27FC236}">
                <a16:creationId xmlns:a16="http://schemas.microsoft.com/office/drawing/2014/main" id="{6FB8208F-5FBE-CD47-BCB0-B0B603637626}"/>
              </a:ext>
            </a:extLst>
          </p:cNvPr>
          <p:cNvSpPr>
            <a:spLocks noGrp="1"/>
          </p:cNvSpPr>
          <p:nvPr>
            <p:ph idx="1"/>
          </p:nvPr>
        </p:nvSpPr>
        <p:spPr>
          <a:xfrm>
            <a:off x="285280" y="2447694"/>
            <a:ext cx="5810719" cy="3767911"/>
          </a:xfrm>
        </p:spPr>
        <p:txBody>
          <a:bodyPr anchor="t">
            <a:normAutofit/>
          </a:bodyPr>
          <a:lstStyle/>
          <a:p>
            <a:pPr marL="0" indent="0">
              <a:buNone/>
            </a:pPr>
            <a:r>
              <a:rPr lang="en-US" sz="2400" dirty="0"/>
              <a:t>Test Details:</a:t>
            </a:r>
          </a:p>
          <a:p>
            <a:r>
              <a:rPr lang="en-US" dirty="0"/>
              <a:t>The distance from the desk and the beacon is 0.5 meters and this will be kept constant throughout the tests.</a:t>
            </a:r>
          </a:p>
          <a:p>
            <a:r>
              <a:rPr lang="en-US" dirty="0"/>
              <a:t>The hypotenuse of the triangle of is worked out using standard trigonometry and is equal to 0.51.</a:t>
            </a:r>
          </a:p>
          <a:p>
            <a:r>
              <a:rPr lang="en-US" dirty="0"/>
              <a:t>0.10 meters = 10cm is the measurement from the wall to the phone and this will be alternating measurement. </a:t>
            </a:r>
          </a:p>
        </p:txBody>
      </p:sp>
      <p:sp>
        <p:nvSpPr>
          <p:cNvPr id="3" name="Right Triangle 2">
            <a:extLst>
              <a:ext uri="{FF2B5EF4-FFF2-40B4-BE49-F238E27FC236}">
                <a16:creationId xmlns:a16="http://schemas.microsoft.com/office/drawing/2014/main" id="{9901DC20-5618-694E-AAFA-04D30FDF5B6E}"/>
              </a:ext>
            </a:extLst>
          </p:cNvPr>
          <p:cNvSpPr/>
          <p:nvPr/>
        </p:nvSpPr>
        <p:spPr>
          <a:xfrm flipH="1">
            <a:off x="9915831" y="2720049"/>
            <a:ext cx="420360" cy="2448107"/>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Record">
            <a:extLst>
              <a:ext uri="{FF2B5EF4-FFF2-40B4-BE49-F238E27FC236}">
                <a16:creationId xmlns:a16="http://schemas.microsoft.com/office/drawing/2014/main" id="{49DB5E26-2269-A04C-ACFD-E46FAAB232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29293" y="2376974"/>
            <a:ext cx="413795" cy="413795"/>
          </a:xfrm>
          <a:prstGeom prst="rect">
            <a:avLst/>
          </a:prstGeom>
        </p:spPr>
      </p:pic>
      <p:sp>
        <p:nvSpPr>
          <p:cNvPr id="6" name="TextBox 5">
            <a:extLst>
              <a:ext uri="{FF2B5EF4-FFF2-40B4-BE49-F238E27FC236}">
                <a16:creationId xmlns:a16="http://schemas.microsoft.com/office/drawing/2014/main" id="{6DA13127-1252-8247-A3D1-BAA67FCC139D}"/>
              </a:ext>
            </a:extLst>
          </p:cNvPr>
          <p:cNvSpPr txBox="1"/>
          <p:nvPr/>
        </p:nvSpPr>
        <p:spPr>
          <a:xfrm>
            <a:off x="9709228" y="2078362"/>
            <a:ext cx="1253924" cy="369332"/>
          </a:xfrm>
          <a:prstGeom prst="rect">
            <a:avLst/>
          </a:prstGeom>
          <a:noFill/>
        </p:spPr>
        <p:txBody>
          <a:bodyPr wrap="square" rtlCol="0">
            <a:spAutoFit/>
          </a:bodyPr>
          <a:lstStyle/>
          <a:p>
            <a:r>
              <a:rPr lang="en-US" dirty="0"/>
              <a:t>Beacons</a:t>
            </a:r>
          </a:p>
        </p:txBody>
      </p:sp>
      <p:cxnSp>
        <p:nvCxnSpPr>
          <p:cNvPr id="8" name="Straight Connector 7">
            <a:extLst>
              <a:ext uri="{FF2B5EF4-FFF2-40B4-BE49-F238E27FC236}">
                <a16:creationId xmlns:a16="http://schemas.microsoft.com/office/drawing/2014/main" id="{3A383A5B-0F93-6040-99C8-7831EC22FF06}"/>
              </a:ext>
            </a:extLst>
          </p:cNvPr>
          <p:cNvCxnSpPr>
            <a:cxnSpLocks/>
          </p:cNvCxnSpPr>
          <p:nvPr/>
        </p:nvCxnSpPr>
        <p:spPr>
          <a:xfrm>
            <a:off x="6905065" y="5168157"/>
            <a:ext cx="3431125" cy="2887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F8AA397-7FEE-1744-BF2D-FB9AC8116974}"/>
              </a:ext>
            </a:extLst>
          </p:cNvPr>
          <p:cNvSpPr txBox="1"/>
          <p:nvPr/>
        </p:nvSpPr>
        <p:spPr>
          <a:xfrm>
            <a:off x="8260464" y="5197032"/>
            <a:ext cx="760072" cy="369332"/>
          </a:xfrm>
          <a:prstGeom prst="rect">
            <a:avLst/>
          </a:prstGeom>
          <a:noFill/>
        </p:spPr>
        <p:txBody>
          <a:bodyPr wrap="square" rtlCol="0">
            <a:spAutoFit/>
          </a:bodyPr>
          <a:lstStyle/>
          <a:p>
            <a:r>
              <a:rPr lang="en-US" dirty="0"/>
              <a:t>Desk</a:t>
            </a:r>
          </a:p>
        </p:txBody>
      </p:sp>
      <p:sp>
        <p:nvSpPr>
          <p:cNvPr id="14" name="TextBox 13">
            <a:extLst>
              <a:ext uri="{FF2B5EF4-FFF2-40B4-BE49-F238E27FC236}">
                <a16:creationId xmlns:a16="http://schemas.microsoft.com/office/drawing/2014/main" id="{21FD8288-8350-BC46-A334-E2758F50CB56}"/>
              </a:ext>
            </a:extLst>
          </p:cNvPr>
          <p:cNvSpPr txBox="1"/>
          <p:nvPr/>
        </p:nvSpPr>
        <p:spPr>
          <a:xfrm>
            <a:off x="9509671" y="3681080"/>
            <a:ext cx="779120" cy="307777"/>
          </a:xfrm>
          <a:prstGeom prst="rect">
            <a:avLst/>
          </a:prstGeom>
          <a:noFill/>
        </p:spPr>
        <p:txBody>
          <a:bodyPr wrap="square" rtlCol="0">
            <a:spAutoFit/>
          </a:bodyPr>
          <a:lstStyle/>
          <a:p>
            <a:pPr algn="ctr"/>
            <a:r>
              <a:rPr lang="en-US" sz="1400" dirty="0"/>
              <a:t>0.51m</a:t>
            </a:r>
          </a:p>
        </p:txBody>
      </p:sp>
      <p:sp>
        <p:nvSpPr>
          <p:cNvPr id="15" name="TextBox 14">
            <a:extLst>
              <a:ext uri="{FF2B5EF4-FFF2-40B4-BE49-F238E27FC236}">
                <a16:creationId xmlns:a16="http://schemas.microsoft.com/office/drawing/2014/main" id="{5B3CBDF0-18E9-AF4B-BED6-8DD5F9B1847D}"/>
              </a:ext>
            </a:extLst>
          </p:cNvPr>
          <p:cNvSpPr txBox="1"/>
          <p:nvPr/>
        </p:nvSpPr>
        <p:spPr>
          <a:xfrm>
            <a:off x="10299538" y="3681080"/>
            <a:ext cx="737345" cy="307777"/>
          </a:xfrm>
          <a:prstGeom prst="rect">
            <a:avLst/>
          </a:prstGeom>
          <a:noFill/>
        </p:spPr>
        <p:txBody>
          <a:bodyPr wrap="square" rtlCol="0">
            <a:spAutoFit/>
          </a:bodyPr>
          <a:lstStyle/>
          <a:p>
            <a:r>
              <a:rPr lang="en-US" sz="1400" dirty="0"/>
              <a:t>0.5m</a:t>
            </a:r>
          </a:p>
        </p:txBody>
      </p:sp>
      <p:sp>
        <p:nvSpPr>
          <p:cNvPr id="16" name="TextBox 15">
            <a:extLst>
              <a:ext uri="{FF2B5EF4-FFF2-40B4-BE49-F238E27FC236}">
                <a16:creationId xmlns:a16="http://schemas.microsoft.com/office/drawing/2014/main" id="{524B1774-C041-F044-8182-2ED929D16DE0}"/>
              </a:ext>
            </a:extLst>
          </p:cNvPr>
          <p:cNvSpPr txBox="1"/>
          <p:nvPr/>
        </p:nvSpPr>
        <p:spPr>
          <a:xfrm>
            <a:off x="9709228" y="5182266"/>
            <a:ext cx="865938" cy="307777"/>
          </a:xfrm>
          <a:prstGeom prst="rect">
            <a:avLst/>
          </a:prstGeom>
          <a:noFill/>
        </p:spPr>
        <p:txBody>
          <a:bodyPr wrap="square" rtlCol="0">
            <a:spAutoFit/>
          </a:bodyPr>
          <a:lstStyle/>
          <a:p>
            <a:pPr algn="ctr"/>
            <a:r>
              <a:rPr lang="en-US" sz="1400" dirty="0"/>
              <a:t>0.10m</a:t>
            </a:r>
          </a:p>
        </p:txBody>
      </p:sp>
      <p:pic>
        <p:nvPicPr>
          <p:cNvPr id="17" name="Graphic 16" descr="Smart Phone">
            <a:extLst>
              <a:ext uri="{FF2B5EF4-FFF2-40B4-BE49-F238E27FC236}">
                <a16:creationId xmlns:a16="http://schemas.microsoft.com/office/drawing/2014/main" id="{C007F551-DABD-0D45-A8D9-2270BADC99F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09671" y="4542959"/>
            <a:ext cx="457199" cy="457199"/>
          </a:xfrm>
          <a:prstGeom prst="rect">
            <a:avLst/>
          </a:prstGeom>
        </p:spPr>
      </p:pic>
      <p:cxnSp>
        <p:nvCxnSpPr>
          <p:cNvPr id="20" name="Straight Connector 19">
            <a:extLst>
              <a:ext uri="{FF2B5EF4-FFF2-40B4-BE49-F238E27FC236}">
                <a16:creationId xmlns:a16="http://schemas.microsoft.com/office/drawing/2014/main" id="{3A1B8EA8-F3FE-174C-BDF2-519943CDD01F}"/>
              </a:ext>
            </a:extLst>
          </p:cNvPr>
          <p:cNvCxnSpPr>
            <a:cxnSpLocks/>
            <a:stCxn id="17" idx="2"/>
          </p:cNvCxnSpPr>
          <p:nvPr/>
        </p:nvCxnSpPr>
        <p:spPr>
          <a:xfrm>
            <a:off x="9738271" y="5000158"/>
            <a:ext cx="107350" cy="18808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F2B298-0A45-8942-A4B2-DCC18DE96889}"/>
              </a:ext>
            </a:extLst>
          </p:cNvPr>
          <p:cNvCxnSpPr>
            <a:cxnSpLocks/>
            <a:stCxn id="17" idx="2"/>
          </p:cNvCxnSpPr>
          <p:nvPr/>
        </p:nvCxnSpPr>
        <p:spPr>
          <a:xfrm flipH="1">
            <a:off x="9662937" y="5000158"/>
            <a:ext cx="75334" cy="18808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8E7A407-99AB-3A4F-9F31-F9298A83BB39}"/>
              </a:ext>
            </a:extLst>
          </p:cNvPr>
          <p:cNvSpPr txBox="1"/>
          <p:nvPr/>
        </p:nvSpPr>
        <p:spPr>
          <a:xfrm>
            <a:off x="8699434" y="4594532"/>
            <a:ext cx="994805" cy="369332"/>
          </a:xfrm>
          <a:prstGeom prst="rect">
            <a:avLst/>
          </a:prstGeom>
          <a:noFill/>
        </p:spPr>
        <p:txBody>
          <a:bodyPr wrap="square" rtlCol="0">
            <a:spAutoFit/>
          </a:bodyPr>
          <a:lstStyle/>
          <a:p>
            <a:pPr algn="ctr"/>
            <a:r>
              <a:rPr lang="en-US" dirty="0"/>
              <a:t>iPhone</a:t>
            </a:r>
          </a:p>
        </p:txBody>
      </p:sp>
      <p:sp>
        <p:nvSpPr>
          <p:cNvPr id="29" name="Rectangle 28">
            <a:extLst>
              <a:ext uri="{FF2B5EF4-FFF2-40B4-BE49-F238E27FC236}">
                <a16:creationId xmlns:a16="http://schemas.microsoft.com/office/drawing/2014/main" id="{B003006C-842A-B548-9F86-73D2DA894E49}"/>
              </a:ext>
            </a:extLst>
          </p:cNvPr>
          <p:cNvSpPr/>
          <p:nvPr/>
        </p:nvSpPr>
        <p:spPr>
          <a:xfrm>
            <a:off x="10217792" y="5069193"/>
            <a:ext cx="118398" cy="127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34940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462456" y="105756"/>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10cm Disk vs Estimote</a:t>
            </a:r>
          </a:p>
        </p:txBody>
      </p:sp>
      <p:pic>
        <p:nvPicPr>
          <p:cNvPr id="2" name="Picture 1">
            <a:extLst>
              <a:ext uri="{FF2B5EF4-FFF2-40B4-BE49-F238E27FC236}">
                <a16:creationId xmlns:a16="http://schemas.microsoft.com/office/drawing/2014/main" id="{E6EA610C-3008-844C-AE2D-C4B70F7F3F28}"/>
              </a:ext>
            </a:extLst>
          </p:cNvPr>
          <p:cNvPicPr>
            <a:picLocks noChangeAspect="1"/>
          </p:cNvPicPr>
          <p:nvPr/>
        </p:nvPicPr>
        <p:blipFill>
          <a:blip r:embed="rId3"/>
          <a:stretch>
            <a:fillRect/>
          </a:stretch>
        </p:blipFill>
        <p:spPr>
          <a:xfrm>
            <a:off x="462456" y="689080"/>
            <a:ext cx="11267089" cy="5876969"/>
          </a:xfrm>
          <a:prstGeom prst="rect">
            <a:avLst/>
          </a:prstGeom>
        </p:spPr>
      </p:pic>
    </p:spTree>
    <p:extLst>
      <p:ext uri="{BB962C8B-B14F-4D97-AF65-F5344CB8AC3E}">
        <p14:creationId xmlns:p14="http://schemas.microsoft.com/office/powerpoint/2010/main" val="875484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D2797-97FA-534F-8A21-57998D3C9CD2}"/>
              </a:ext>
            </a:extLst>
          </p:cNvPr>
          <p:cNvSpPr>
            <a:spLocks noGrp="1"/>
          </p:cNvSpPr>
          <p:nvPr>
            <p:ph type="title"/>
          </p:nvPr>
        </p:nvSpPr>
        <p:spPr/>
        <p:txBody>
          <a:bodyPr/>
          <a:lstStyle/>
          <a:p>
            <a:r>
              <a:rPr lang="en-US" dirty="0"/>
              <a:t>20cm Scan</a:t>
            </a:r>
          </a:p>
        </p:txBody>
      </p:sp>
      <p:sp>
        <p:nvSpPr>
          <p:cNvPr id="41" name="Content Placeholder 2">
            <a:extLst>
              <a:ext uri="{FF2B5EF4-FFF2-40B4-BE49-F238E27FC236}">
                <a16:creationId xmlns:a16="http://schemas.microsoft.com/office/drawing/2014/main" id="{6FB8208F-5FBE-CD47-BCB0-B0B603637626}"/>
              </a:ext>
            </a:extLst>
          </p:cNvPr>
          <p:cNvSpPr>
            <a:spLocks noGrp="1"/>
          </p:cNvSpPr>
          <p:nvPr>
            <p:ph idx="1"/>
          </p:nvPr>
        </p:nvSpPr>
        <p:spPr>
          <a:xfrm>
            <a:off x="285280" y="2447694"/>
            <a:ext cx="5810719" cy="3767911"/>
          </a:xfrm>
        </p:spPr>
        <p:txBody>
          <a:bodyPr anchor="t">
            <a:normAutofit/>
          </a:bodyPr>
          <a:lstStyle/>
          <a:p>
            <a:pPr marL="0" indent="0">
              <a:buNone/>
            </a:pPr>
            <a:r>
              <a:rPr lang="en-US" sz="2400" dirty="0"/>
              <a:t>Test Details:</a:t>
            </a:r>
          </a:p>
          <a:p>
            <a:r>
              <a:rPr lang="en-US" dirty="0"/>
              <a:t>The distance from the desk and the beacon is 0.5 meters and this will be kept constant throughout the tests.</a:t>
            </a:r>
          </a:p>
          <a:p>
            <a:r>
              <a:rPr lang="en-US" dirty="0"/>
              <a:t>The hypotenuse of the triangle of is worked out using standard trigonometry and is equal to 0.54.</a:t>
            </a:r>
          </a:p>
          <a:p>
            <a:r>
              <a:rPr lang="en-US" dirty="0"/>
              <a:t>0.20 meters = 20cm is the measurement from the wall to the phone and this will be alternating measurement. </a:t>
            </a:r>
          </a:p>
        </p:txBody>
      </p:sp>
      <p:sp>
        <p:nvSpPr>
          <p:cNvPr id="3" name="Right Triangle 2">
            <a:extLst>
              <a:ext uri="{FF2B5EF4-FFF2-40B4-BE49-F238E27FC236}">
                <a16:creationId xmlns:a16="http://schemas.microsoft.com/office/drawing/2014/main" id="{9901DC20-5618-694E-AAFA-04D30FDF5B6E}"/>
              </a:ext>
            </a:extLst>
          </p:cNvPr>
          <p:cNvSpPr/>
          <p:nvPr/>
        </p:nvSpPr>
        <p:spPr>
          <a:xfrm flipH="1">
            <a:off x="9798525" y="2720050"/>
            <a:ext cx="537666" cy="2467097"/>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Record">
            <a:extLst>
              <a:ext uri="{FF2B5EF4-FFF2-40B4-BE49-F238E27FC236}">
                <a16:creationId xmlns:a16="http://schemas.microsoft.com/office/drawing/2014/main" id="{49DB5E26-2269-A04C-ACFD-E46FAAB232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29293" y="2376974"/>
            <a:ext cx="413795" cy="413795"/>
          </a:xfrm>
          <a:prstGeom prst="rect">
            <a:avLst/>
          </a:prstGeom>
        </p:spPr>
      </p:pic>
      <p:sp>
        <p:nvSpPr>
          <p:cNvPr id="6" name="TextBox 5">
            <a:extLst>
              <a:ext uri="{FF2B5EF4-FFF2-40B4-BE49-F238E27FC236}">
                <a16:creationId xmlns:a16="http://schemas.microsoft.com/office/drawing/2014/main" id="{6DA13127-1252-8247-A3D1-BAA67FCC139D}"/>
              </a:ext>
            </a:extLst>
          </p:cNvPr>
          <p:cNvSpPr txBox="1"/>
          <p:nvPr/>
        </p:nvSpPr>
        <p:spPr>
          <a:xfrm>
            <a:off x="9709228" y="2078362"/>
            <a:ext cx="1253924" cy="369332"/>
          </a:xfrm>
          <a:prstGeom prst="rect">
            <a:avLst/>
          </a:prstGeom>
          <a:noFill/>
        </p:spPr>
        <p:txBody>
          <a:bodyPr wrap="square" rtlCol="0">
            <a:spAutoFit/>
          </a:bodyPr>
          <a:lstStyle/>
          <a:p>
            <a:r>
              <a:rPr lang="en-US" dirty="0"/>
              <a:t>Beacons</a:t>
            </a:r>
          </a:p>
        </p:txBody>
      </p:sp>
      <p:cxnSp>
        <p:nvCxnSpPr>
          <p:cNvPr id="8" name="Straight Connector 7">
            <a:extLst>
              <a:ext uri="{FF2B5EF4-FFF2-40B4-BE49-F238E27FC236}">
                <a16:creationId xmlns:a16="http://schemas.microsoft.com/office/drawing/2014/main" id="{3A383A5B-0F93-6040-99C8-7831EC22FF06}"/>
              </a:ext>
            </a:extLst>
          </p:cNvPr>
          <p:cNvCxnSpPr>
            <a:cxnSpLocks/>
          </p:cNvCxnSpPr>
          <p:nvPr/>
        </p:nvCxnSpPr>
        <p:spPr>
          <a:xfrm>
            <a:off x="6905065" y="5168157"/>
            <a:ext cx="3431125" cy="2887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F8AA397-7FEE-1744-BF2D-FB9AC8116974}"/>
              </a:ext>
            </a:extLst>
          </p:cNvPr>
          <p:cNvSpPr txBox="1"/>
          <p:nvPr/>
        </p:nvSpPr>
        <p:spPr>
          <a:xfrm>
            <a:off x="8260464" y="5197032"/>
            <a:ext cx="760072" cy="369332"/>
          </a:xfrm>
          <a:prstGeom prst="rect">
            <a:avLst/>
          </a:prstGeom>
          <a:noFill/>
        </p:spPr>
        <p:txBody>
          <a:bodyPr wrap="square" rtlCol="0">
            <a:spAutoFit/>
          </a:bodyPr>
          <a:lstStyle/>
          <a:p>
            <a:r>
              <a:rPr lang="en-US" dirty="0"/>
              <a:t>Desk</a:t>
            </a:r>
          </a:p>
        </p:txBody>
      </p:sp>
      <p:sp>
        <p:nvSpPr>
          <p:cNvPr id="14" name="TextBox 13">
            <a:extLst>
              <a:ext uri="{FF2B5EF4-FFF2-40B4-BE49-F238E27FC236}">
                <a16:creationId xmlns:a16="http://schemas.microsoft.com/office/drawing/2014/main" id="{21FD8288-8350-BC46-A334-E2758F50CB56}"/>
              </a:ext>
            </a:extLst>
          </p:cNvPr>
          <p:cNvSpPr txBox="1"/>
          <p:nvPr/>
        </p:nvSpPr>
        <p:spPr>
          <a:xfrm>
            <a:off x="9371035" y="3696006"/>
            <a:ext cx="779120" cy="307777"/>
          </a:xfrm>
          <a:prstGeom prst="rect">
            <a:avLst/>
          </a:prstGeom>
          <a:noFill/>
        </p:spPr>
        <p:txBody>
          <a:bodyPr wrap="square" rtlCol="0">
            <a:spAutoFit/>
          </a:bodyPr>
          <a:lstStyle/>
          <a:p>
            <a:pPr algn="ctr"/>
            <a:r>
              <a:rPr lang="en-US" sz="1400" dirty="0"/>
              <a:t>0.54m</a:t>
            </a:r>
          </a:p>
        </p:txBody>
      </p:sp>
      <p:sp>
        <p:nvSpPr>
          <p:cNvPr id="15" name="TextBox 14">
            <a:extLst>
              <a:ext uri="{FF2B5EF4-FFF2-40B4-BE49-F238E27FC236}">
                <a16:creationId xmlns:a16="http://schemas.microsoft.com/office/drawing/2014/main" id="{5B3CBDF0-18E9-AF4B-BED6-8DD5F9B1847D}"/>
              </a:ext>
            </a:extLst>
          </p:cNvPr>
          <p:cNvSpPr txBox="1"/>
          <p:nvPr/>
        </p:nvSpPr>
        <p:spPr>
          <a:xfrm>
            <a:off x="10299538" y="3681080"/>
            <a:ext cx="737345" cy="307777"/>
          </a:xfrm>
          <a:prstGeom prst="rect">
            <a:avLst/>
          </a:prstGeom>
          <a:noFill/>
        </p:spPr>
        <p:txBody>
          <a:bodyPr wrap="square" rtlCol="0">
            <a:spAutoFit/>
          </a:bodyPr>
          <a:lstStyle/>
          <a:p>
            <a:r>
              <a:rPr lang="en-US" sz="1400" dirty="0"/>
              <a:t>0.5m</a:t>
            </a:r>
          </a:p>
        </p:txBody>
      </p:sp>
      <p:sp>
        <p:nvSpPr>
          <p:cNvPr id="16" name="TextBox 15">
            <a:extLst>
              <a:ext uri="{FF2B5EF4-FFF2-40B4-BE49-F238E27FC236}">
                <a16:creationId xmlns:a16="http://schemas.microsoft.com/office/drawing/2014/main" id="{524B1774-C041-F044-8182-2ED929D16DE0}"/>
              </a:ext>
            </a:extLst>
          </p:cNvPr>
          <p:cNvSpPr txBox="1"/>
          <p:nvPr/>
        </p:nvSpPr>
        <p:spPr>
          <a:xfrm>
            <a:off x="9635911" y="5182594"/>
            <a:ext cx="865938" cy="307777"/>
          </a:xfrm>
          <a:prstGeom prst="rect">
            <a:avLst/>
          </a:prstGeom>
          <a:noFill/>
        </p:spPr>
        <p:txBody>
          <a:bodyPr wrap="square" rtlCol="0">
            <a:spAutoFit/>
          </a:bodyPr>
          <a:lstStyle/>
          <a:p>
            <a:pPr algn="ctr"/>
            <a:r>
              <a:rPr lang="en-US" sz="1400" dirty="0"/>
              <a:t>0.20m</a:t>
            </a:r>
          </a:p>
        </p:txBody>
      </p:sp>
      <p:pic>
        <p:nvPicPr>
          <p:cNvPr id="17" name="Graphic 16" descr="Smart Phone">
            <a:extLst>
              <a:ext uri="{FF2B5EF4-FFF2-40B4-BE49-F238E27FC236}">
                <a16:creationId xmlns:a16="http://schemas.microsoft.com/office/drawing/2014/main" id="{C007F551-DABD-0D45-A8D9-2270BADC99F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62575" y="4541860"/>
            <a:ext cx="457199" cy="457199"/>
          </a:xfrm>
          <a:prstGeom prst="rect">
            <a:avLst/>
          </a:prstGeom>
        </p:spPr>
      </p:pic>
      <p:cxnSp>
        <p:nvCxnSpPr>
          <p:cNvPr id="20" name="Straight Connector 19">
            <a:extLst>
              <a:ext uri="{FF2B5EF4-FFF2-40B4-BE49-F238E27FC236}">
                <a16:creationId xmlns:a16="http://schemas.microsoft.com/office/drawing/2014/main" id="{3A1B8EA8-F3FE-174C-BDF2-519943CDD01F}"/>
              </a:ext>
            </a:extLst>
          </p:cNvPr>
          <p:cNvCxnSpPr>
            <a:cxnSpLocks/>
            <a:stCxn id="17" idx="2"/>
          </p:cNvCxnSpPr>
          <p:nvPr/>
        </p:nvCxnSpPr>
        <p:spPr>
          <a:xfrm>
            <a:off x="9691175" y="4999059"/>
            <a:ext cx="107350" cy="18808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F2B298-0A45-8942-A4B2-DCC18DE96889}"/>
              </a:ext>
            </a:extLst>
          </p:cNvPr>
          <p:cNvCxnSpPr>
            <a:cxnSpLocks/>
            <a:stCxn id="17" idx="2"/>
          </p:cNvCxnSpPr>
          <p:nvPr/>
        </p:nvCxnSpPr>
        <p:spPr>
          <a:xfrm flipH="1">
            <a:off x="9615841" y="4999059"/>
            <a:ext cx="75334" cy="18808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8E7A407-99AB-3A4F-9F31-F9298A83BB39}"/>
              </a:ext>
            </a:extLst>
          </p:cNvPr>
          <p:cNvSpPr txBox="1"/>
          <p:nvPr/>
        </p:nvSpPr>
        <p:spPr>
          <a:xfrm>
            <a:off x="8652338" y="4593433"/>
            <a:ext cx="994805" cy="369332"/>
          </a:xfrm>
          <a:prstGeom prst="rect">
            <a:avLst/>
          </a:prstGeom>
          <a:noFill/>
        </p:spPr>
        <p:txBody>
          <a:bodyPr wrap="square" rtlCol="0">
            <a:spAutoFit/>
          </a:bodyPr>
          <a:lstStyle/>
          <a:p>
            <a:pPr algn="ctr"/>
            <a:r>
              <a:rPr lang="en-US" dirty="0"/>
              <a:t>iPhone</a:t>
            </a:r>
          </a:p>
        </p:txBody>
      </p:sp>
      <p:sp>
        <p:nvSpPr>
          <p:cNvPr id="29" name="Rectangle 28">
            <a:extLst>
              <a:ext uri="{FF2B5EF4-FFF2-40B4-BE49-F238E27FC236}">
                <a16:creationId xmlns:a16="http://schemas.microsoft.com/office/drawing/2014/main" id="{B003006C-842A-B548-9F86-73D2DA894E49}"/>
              </a:ext>
            </a:extLst>
          </p:cNvPr>
          <p:cNvSpPr/>
          <p:nvPr/>
        </p:nvSpPr>
        <p:spPr>
          <a:xfrm>
            <a:off x="10217792" y="5069193"/>
            <a:ext cx="118398" cy="127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6508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01E5FB7-FFA4-A84D-AC25-8E8C93D53799}"/>
              </a:ext>
            </a:extLst>
          </p:cNvPr>
          <p:cNvSpPr txBox="1">
            <a:spLocks/>
          </p:cNvSpPr>
          <p:nvPr/>
        </p:nvSpPr>
        <p:spPr>
          <a:xfrm>
            <a:off x="429823" y="105756"/>
            <a:ext cx="5194739" cy="583324"/>
          </a:xfrm>
          <a:prstGeom prst="rect">
            <a:avLst/>
          </a:prstGeom>
        </p:spPr>
        <p:txBody>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dirty="0"/>
              <a:t>20cm Disk vs Estimote</a:t>
            </a:r>
          </a:p>
        </p:txBody>
      </p:sp>
      <p:pic>
        <p:nvPicPr>
          <p:cNvPr id="2" name="Picture 1">
            <a:extLst>
              <a:ext uri="{FF2B5EF4-FFF2-40B4-BE49-F238E27FC236}">
                <a16:creationId xmlns:a16="http://schemas.microsoft.com/office/drawing/2014/main" id="{94845BE9-6203-FA4F-A521-FFE68701E466}"/>
              </a:ext>
            </a:extLst>
          </p:cNvPr>
          <p:cNvPicPr>
            <a:picLocks noChangeAspect="1"/>
          </p:cNvPicPr>
          <p:nvPr/>
        </p:nvPicPr>
        <p:blipFill>
          <a:blip r:embed="rId3"/>
          <a:stretch>
            <a:fillRect/>
          </a:stretch>
        </p:blipFill>
        <p:spPr>
          <a:xfrm>
            <a:off x="429823" y="689080"/>
            <a:ext cx="11332355" cy="5911012"/>
          </a:xfrm>
          <a:prstGeom prst="rect">
            <a:avLst/>
          </a:prstGeom>
        </p:spPr>
      </p:pic>
    </p:spTree>
    <p:extLst>
      <p:ext uri="{BB962C8B-B14F-4D97-AF65-F5344CB8AC3E}">
        <p14:creationId xmlns:p14="http://schemas.microsoft.com/office/powerpoint/2010/main" val="15413094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12062</TotalTime>
  <Words>1011</Words>
  <Application>Microsoft Macintosh PowerPoint</Application>
  <PresentationFormat>Widescreen</PresentationFormat>
  <Paragraphs>188</Paragraphs>
  <Slides>24</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Calibri</vt:lpstr>
      <vt:lpstr>Century Gothic</vt:lpstr>
      <vt:lpstr>Wingdings 2</vt:lpstr>
      <vt:lpstr>Quotable</vt:lpstr>
      <vt:lpstr>Estimote &amp; Disk Distance Test</vt:lpstr>
      <vt:lpstr>Research Purpose </vt:lpstr>
      <vt:lpstr>Beacons standing upright</vt:lpstr>
      <vt:lpstr>1cm Scan</vt:lpstr>
      <vt:lpstr>PowerPoint Presentation</vt:lpstr>
      <vt:lpstr>10cm Scan</vt:lpstr>
      <vt:lpstr>PowerPoint Presentation</vt:lpstr>
      <vt:lpstr>20cm Scan</vt:lpstr>
      <vt:lpstr>PowerPoint Presentation</vt:lpstr>
      <vt:lpstr>30cm Scan</vt:lpstr>
      <vt:lpstr>PowerPoint Presentation</vt:lpstr>
      <vt:lpstr>40cm Scan</vt:lpstr>
      <vt:lpstr>PowerPoint Presentation</vt:lpstr>
      <vt:lpstr>50cm Scan</vt:lpstr>
      <vt:lpstr>PowerPoint Presentation</vt:lpstr>
      <vt:lpstr>1m Scan</vt:lpstr>
      <vt:lpstr>PowerPoint Presentation</vt:lpstr>
      <vt:lpstr>2m Scan</vt:lpstr>
      <vt:lpstr>PowerPoint Presentation</vt:lpstr>
      <vt:lpstr>3m Scan</vt:lpstr>
      <vt:lpstr>PowerPoint Presentation</vt:lpstr>
      <vt:lpstr>Overview</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Beacon Test</dc:title>
  <dc:creator>Theunis Bassage</dc:creator>
  <cp:lastModifiedBy>Theunis Bassage</cp:lastModifiedBy>
  <cp:revision>70</cp:revision>
  <dcterms:created xsi:type="dcterms:W3CDTF">2018-08-14T11:11:49Z</dcterms:created>
  <dcterms:modified xsi:type="dcterms:W3CDTF">2018-08-23T15:10:58Z</dcterms:modified>
</cp:coreProperties>
</file>

<file path=docProps/thumbnail.jpeg>
</file>